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C56F-2D5F-CFEB-E926-B23072540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65E7A-DE5B-7798-00EB-9843EDF7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5E717-51DE-0E73-6ADF-46D1B274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7F1C2-9420-29D3-3AA5-3273E795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B84D3-3125-EAAA-FBBE-B618369B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73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2176-01F1-3D24-02F3-B7B040DE4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AC769-6062-5AD2-55A5-E2DD6B08D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EDC5-3EE8-6F43-05FF-1115449D2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0159D-4152-DE96-F2EB-1710112C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D3450-638E-8A22-B864-AD7E59FE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13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0FC0EF-3143-0E9A-0DA6-FB4D45526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23701-70FD-FDE5-E233-C39CA32E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CF70-64F8-C48B-350B-F21CAF8F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804FA-2DC7-CE5D-AA5F-68D61EC22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F55C0-7D98-C7D7-DDD9-FF69B59DC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18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3C2C7-B354-D613-892F-00010BBF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AEF88-340E-C00C-ED27-C392FC698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FCE48-21E2-8ACD-A2A7-32414D09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BF5EA-9412-0A47-4947-8B042CA5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B3EAE-AE40-515C-D670-9E26A5089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26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4749F-12F9-B4CE-8868-2830ACE7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41FC9-523A-23DC-9A04-BC08B7D48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999E3-71B2-2679-4905-19BF2110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C2B24-31A1-3588-8D0E-B340B2E6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BC8D5-0B25-A463-1DBC-6A63EFD2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53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FEF8-9EDE-2B93-E2EF-A4A68026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411D-46BF-6738-3AC0-51914A9C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94104-6A5D-1606-AC15-CDF2276F7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CD404-CEA8-F789-746F-8D8B24722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08533-28CC-9CA7-7DB8-33DFFB65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61563-1021-3DB9-13BB-2E025F425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6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C2E5-5668-04DA-B9EA-35679E1C8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493AF-D45E-17C7-8975-12A39A65B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F8EC9-718B-1F90-B0EB-9FFD7BF72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AB660-BE9D-5C04-7020-AC300D241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8752C-6961-0C53-CF98-355F4E332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9E7EE-FC81-D10D-45AF-68BE9972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29F22-7BF1-8B63-A03D-5BE1C949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0C607-28D5-1235-FD36-AB4ED95F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23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8C95-88E0-EF62-48CA-FA62EA07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C7E7CB-5433-D25F-051F-23F282FB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CB20F-14C9-2174-E4FF-E366C44E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7E997-0108-91D5-F0EC-07593AF2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08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9816C-C708-AE2F-8624-E46AB227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B0504-34C3-123F-7855-1AF1EA9F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EE9A1-BC38-37CE-AA7D-E47C6FAD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94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B151B-93D5-BC20-6FEF-2121612B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BA20-42FA-53EA-7717-D8BF0A9B9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52ECC-322B-DED0-031A-88E9F0D48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9D748-397C-5D61-C21E-3BF6968F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9EB51-5C5A-534C-E485-4CD7AACC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4F3EA-095E-8D8D-B5F9-F38BB003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C07B-C37B-F91D-20A6-FAA64908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C9A453-5123-B569-44BE-DC2D46128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D8C1A-6627-AF58-354B-2760F51D7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A7961-822E-2094-B51E-B1FEC49A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3C548-8F41-CEE5-A77A-5C339E32C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CE36E-DF15-544C-1375-79603A26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63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24151-2FB1-1D79-86CF-24129AE6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357A6-EB21-30F5-3B3A-106BA8221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C5D79-4830-9ECE-7463-D68900236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199F7-B423-4416-8E7E-2B8D4882C233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7A5D-AC1B-3419-2640-6441D2ED8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C1C8A-C797-07B4-EE01-90EFAE7C6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D9092-FD64-4801-8147-C83F3585E0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64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02F96B-BF2F-C28E-10EC-52B1A948E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70" y="0"/>
            <a:ext cx="544425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288433-AA80-7702-B4D8-C638FADB3983}"/>
              </a:ext>
            </a:extLst>
          </p:cNvPr>
          <p:cNvSpPr txBox="1"/>
          <p:nvPr/>
        </p:nvSpPr>
        <p:spPr>
          <a:xfrm>
            <a:off x="6648488" y="547003"/>
            <a:ext cx="3271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Proje hakkında genel bilgi ekranı.</a:t>
            </a:r>
          </a:p>
          <a:p>
            <a:endParaRPr lang="tr-T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1B5196-B8FB-E2E5-DC02-97CDACF65EE3}"/>
              </a:ext>
            </a:extLst>
          </p:cNvPr>
          <p:cNvSpPr txBox="1"/>
          <p:nvPr/>
        </p:nvSpPr>
        <p:spPr>
          <a:xfrm>
            <a:off x="6837028" y="3489820"/>
            <a:ext cx="465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Abstract</a:t>
            </a:r>
            <a:r>
              <a:rPr lang="tr-TR" dirty="0"/>
              <a:t> alanına maksimum 2000 karakter girilir.</a:t>
            </a: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8E92D8C9-9F07-8C8D-E291-BB45951E8A33}"/>
              </a:ext>
            </a:extLst>
          </p:cNvPr>
          <p:cNvSpPr/>
          <p:nvPr/>
        </p:nvSpPr>
        <p:spPr>
          <a:xfrm>
            <a:off x="6648488" y="547003"/>
            <a:ext cx="3183896" cy="4191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2305"/>
              <a:gd name="adj6" fmla="val -30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3DF8A492-FA42-9F22-7567-AC75F2424207}"/>
              </a:ext>
            </a:extLst>
          </p:cNvPr>
          <p:cNvSpPr/>
          <p:nvPr/>
        </p:nvSpPr>
        <p:spPr>
          <a:xfrm>
            <a:off x="6837028" y="3489820"/>
            <a:ext cx="4658135" cy="369332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038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A92441-EA82-85C9-0521-307A93FC5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68" y="671294"/>
            <a:ext cx="6296025" cy="3619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802DD-CCF9-D653-533B-896E93F9CC57}"/>
              </a:ext>
            </a:extLst>
          </p:cNvPr>
          <p:cNvSpPr txBox="1"/>
          <p:nvPr/>
        </p:nvSpPr>
        <p:spPr>
          <a:xfrm>
            <a:off x="7827594" y="571863"/>
            <a:ext cx="2290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İTÜ’ nün </a:t>
            </a:r>
            <a:r>
              <a:rPr lang="tr-TR" dirty="0" err="1"/>
              <a:t>Gender</a:t>
            </a:r>
            <a:r>
              <a:rPr lang="tr-TR" dirty="0"/>
              <a:t> </a:t>
            </a:r>
            <a:r>
              <a:rPr lang="tr-TR" dirty="0" err="1"/>
              <a:t>Equality</a:t>
            </a:r>
            <a:r>
              <a:rPr lang="tr-TR" dirty="0"/>
              <a:t> Plan’ ı mevcuttur. Bu alanda «</a:t>
            </a:r>
            <a:r>
              <a:rPr lang="tr-TR" dirty="0" err="1"/>
              <a:t>yes</a:t>
            </a:r>
            <a:r>
              <a:rPr lang="tr-TR" dirty="0"/>
              <a:t>» işaretlenir.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5DF7F56F-DEE4-FAEB-BA1A-C6E7C342209E}"/>
              </a:ext>
            </a:extLst>
          </p:cNvPr>
          <p:cNvSpPr/>
          <p:nvPr/>
        </p:nvSpPr>
        <p:spPr>
          <a:xfrm>
            <a:off x="7810856" y="571863"/>
            <a:ext cx="2323751" cy="1233182"/>
          </a:xfrm>
          <a:prstGeom prst="borderCallout2">
            <a:avLst>
              <a:gd name="adj1" fmla="val 50043"/>
              <a:gd name="adj2" fmla="val -30"/>
              <a:gd name="adj3" fmla="val 50042"/>
              <a:gd name="adj4" fmla="val -36523"/>
              <a:gd name="adj5" fmla="val 88010"/>
              <a:gd name="adj6" fmla="val -802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56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2BFDB3-A04D-FA78-6991-AB75B0C7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95250"/>
            <a:ext cx="11191875" cy="6667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AD4958-E7D8-40EF-6441-FEFF3388CA80}"/>
              </a:ext>
            </a:extLst>
          </p:cNvPr>
          <p:cNvSpPr txBox="1"/>
          <p:nvPr/>
        </p:nvSpPr>
        <p:spPr>
          <a:xfrm>
            <a:off x="8615493" y="369116"/>
            <a:ext cx="2316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Standart bütçe tablosu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57F6DC20-E56C-BCF6-66E8-A91515028B10}"/>
              </a:ext>
            </a:extLst>
          </p:cNvPr>
          <p:cNvSpPr/>
          <p:nvPr/>
        </p:nvSpPr>
        <p:spPr>
          <a:xfrm>
            <a:off x="8598716" y="335560"/>
            <a:ext cx="2348917" cy="402671"/>
          </a:xfrm>
          <a:prstGeom prst="borderCallout2">
            <a:avLst>
              <a:gd name="adj1" fmla="val 47917"/>
              <a:gd name="adj2" fmla="val -118"/>
              <a:gd name="adj3" fmla="val 47917"/>
              <a:gd name="adj4" fmla="val -18096"/>
              <a:gd name="adj5" fmla="val 127083"/>
              <a:gd name="adj6" fmla="val -4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821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016458-670F-0559-B244-43FD4CBC3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723"/>
            <a:ext cx="558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06F624-3A3E-4A98-4D03-9CF2675D6B42}"/>
              </a:ext>
            </a:extLst>
          </p:cNvPr>
          <p:cNvSpPr txBox="1"/>
          <p:nvPr/>
        </p:nvSpPr>
        <p:spPr>
          <a:xfrm>
            <a:off x="7055141" y="1308683"/>
            <a:ext cx="3003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Etik tablosunda ilgili maddeler «</a:t>
            </a:r>
            <a:r>
              <a:rPr lang="tr-TR" dirty="0" err="1"/>
              <a:t>yes</a:t>
            </a:r>
            <a:r>
              <a:rPr lang="tr-TR" dirty="0"/>
              <a:t>» işaretlenip teklifteki ilgili sayfa numaraları belirtilir.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666616D7-C602-359A-3F12-6C895B560C5A}"/>
              </a:ext>
            </a:extLst>
          </p:cNvPr>
          <p:cNvSpPr/>
          <p:nvPr/>
        </p:nvSpPr>
        <p:spPr>
          <a:xfrm>
            <a:off x="7055141" y="1308683"/>
            <a:ext cx="3071625" cy="86194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2671"/>
              <a:gd name="adj6" fmla="val -502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39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4B790A-6607-7844-8D6D-BCB311D16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578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491DB0-1337-DBD6-A8FF-1D3017CF58EA}"/>
              </a:ext>
            </a:extLst>
          </p:cNvPr>
          <p:cNvSpPr txBox="1"/>
          <p:nvPr/>
        </p:nvSpPr>
        <p:spPr>
          <a:xfrm>
            <a:off x="6676698" y="285069"/>
            <a:ext cx="3202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Türkiye’ </a:t>
            </a:r>
            <a:r>
              <a:rPr lang="tr-TR" dirty="0" err="1"/>
              <a:t>nin</a:t>
            </a:r>
            <a:r>
              <a:rPr lang="tr-TR" dirty="0"/>
              <a:t> ve Türkiye gibi Avrupa üye ülkesi olmayan ülkeleri içeren konsorsiyumlarda 6. soru «</a:t>
            </a:r>
            <a:r>
              <a:rPr lang="tr-TR" dirty="0" err="1"/>
              <a:t>yes</a:t>
            </a:r>
            <a:r>
              <a:rPr lang="tr-TR" dirty="0"/>
              <a:t>» işaretlenir ve kısaca açıklamada bulunulur.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EC541F38-95D6-45C6-8630-B98C73003D78}"/>
              </a:ext>
            </a:extLst>
          </p:cNvPr>
          <p:cNvSpPr/>
          <p:nvPr/>
        </p:nvSpPr>
        <p:spPr>
          <a:xfrm>
            <a:off x="6682811" y="247828"/>
            <a:ext cx="3213219" cy="15296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3785"/>
              <a:gd name="adj6" fmla="val -503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228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A01615-F86D-DE77-390D-E2CAB5188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41" y="338137"/>
            <a:ext cx="5915025" cy="6181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23719-3290-13E8-2F77-458645F92FFF}"/>
              </a:ext>
            </a:extLst>
          </p:cNvPr>
          <p:cNvSpPr txBox="1"/>
          <p:nvPr/>
        </p:nvSpPr>
        <p:spPr>
          <a:xfrm>
            <a:off x="7118647" y="880217"/>
            <a:ext cx="3614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Etik tablosunda «</a:t>
            </a:r>
            <a:r>
              <a:rPr lang="tr-TR" dirty="0" err="1"/>
              <a:t>yes</a:t>
            </a:r>
            <a:r>
              <a:rPr lang="tr-TR" dirty="0"/>
              <a:t>» işaretlenen maddeler ilişkin daha detaylı açıklamalar yapılır.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BA6436-47EE-A049-F6DF-3C4B242856B4}"/>
              </a:ext>
            </a:extLst>
          </p:cNvPr>
          <p:cNvSpPr txBox="1"/>
          <p:nvPr/>
        </p:nvSpPr>
        <p:spPr>
          <a:xfrm>
            <a:off x="7432646" y="3429000"/>
            <a:ext cx="31214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Etik tablosunda «</a:t>
            </a:r>
            <a:r>
              <a:rPr lang="tr-TR" dirty="0" err="1"/>
              <a:t>yes</a:t>
            </a:r>
            <a:r>
              <a:rPr lang="tr-TR" dirty="0"/>
              <a:t>» işaretlenen maddelere ilişkin geçerli ulusal ve uluslararası etik kuralları ve yasaları açıklanır. </a:t>
            </a:r>
          </a:p>
          <a:p>
            <a:endParaRPr lang="tr-TR" dirty="0"/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137FA814-290C-BEDE-C41E-CEC8646B9144}"/>
              </a:ext>
            </a:extLst>
          </p:cNvPr>
          <p:cNvSpPr/>
          <p:nvPr/>
        </p:nvSpPr>
        <p:spPr>
          <a:xfrm>
            <a:off x="7118647" y="880217"/>
            <a:ext cx="3266924" cy="923330"/>
          </a:xfrm>
          <a:prstGeom prst="borderCallout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Callout: Bent Line 9">
            <a:extLst>
              <a:ext uri="{FF2B5EF4-FFF2-40B4-BE49-F238E27FC236}">
                <a16:creationId xmlns:a16="http://schemas.microsoft.com/office/drawing/2014/main" id="{F0E168EB-A5C1-4485-5227-4732147CF737}"/>
              </a:ext>
            </a:extLst>
          </p:cNvPr>
          <p:cNvSpPr/>
          <p:nvPr/>
        </p:nvSpPr>
        <p:spPr>
          <a:xfrm>
            <a:off x="7432646" y="3429000"/>
            <a:ext cx="2843868" cy="148694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5321"/>
              <a:gd name="adj6" fmla="val -51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1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3F612B4-9ABA-DC90-87CF-4E5AC07B6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" y="0"/>
            <a:ext cx="5804274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5708C1-9EC7-D999-DD13-3E25DB9F5125}"/>
              </a:ext>
            </a:extLst>
          </p:cNvPr>
          <p:cNvSpPr txBox="1"/>
          <p:nvPr/>
        </p:nvSpPr>
        <p:spPr>
          <a:xfrm>
            <a:off x="6769916" y="1518407"/>
            <a:ext cx="255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Taahhütlerin tümü seçilir.</a:t>
            </a: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74AE033E-108F-47B2-6403-5F745E41F41F}"/>
              </a:ext>
            </a:extLst>
          </p:cNvPr>
          <p:cNvSpPr/>
          <p:nvPr/>
        </p:nvSpPr>
        <p:spPr>
          <a:xfrm>
            <a:off x="6769916" y="1518407"/>
            <a:ext cx="2518253" cy="369332"/>
          </a:xfrm>
          <a:prstGeom prst="borderCallout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3EC62F-2825-8B62-9257-1D4665B9B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664958"/>
            <a:ext cx="6305550" cy="53435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3EA689-A9BF-964F-5766-8F4723171561}"/>
              </a:ext>
            </a:extLst>
          </p:cNvPr>
          <p:cNvSpPr txBox="1"/>
          <p:nvPr/>
        </p:nvSpPr>
        <p:spPr>
          <a:xfrm>
            <a:off x="7491369" y="1258349"/>
            <a:ext cx="276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Ortakların listelendiği ekran</a:t>
            </a: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0038B78F-CD0E-EBD7-ABB0-00DC6441266B}"/>
              </a:ext>
            </a:extLst>
          </p:cNvPr>
          <p:cNvSpPr/>
          <p:nvPr/>
        </p:nvSpPr>
        <p:spPr>
          <a:xfrm>
            <a:off x="7491370" y="1258349"/>
            <a:ext cx="2767296" cy="44461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4396"/>
              <a:gd name="adj6" fmla="val -543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69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C856A1-A2C5-E3C5-8565-A7729AB66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14" y="434349"/>
            <a:ext cx="6276975" cy="5553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80C13F-2368-3525-A873-9E0B1D135EC4}"/>
              </a:ext>
            </a:extLst>
          </p:cNvPr>
          <p:cNvSpPr txBox="1"/>
          <p:nvPr/>
        </p:nvSpPr>
        <p:spPr>
          <a:xfrm>
            <a:off x="7614303" y="590946"/>
            <a:ext cx="24368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Funding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Tenders</a:t>
            </a:r>
            <a:r>
              <a:rPr lang="tr-TR" dirty="0"/>
              <a:t> Portal’ inden yeni proje oluşturma esnasında girilen PIC numarasına göre bu alanlar sistem tarafından otomatik doldurulur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5D883F95-1DCE-F381-FA77-7BD5BA7066AC}"/>
              </a:ext>
            </a:extLst>
          </p:cNvPr>
          <p:cNvSpPr/>
          <p:nvPr/>
        </p:nvSpPr>
        <p:spPr>
          <a:xfrm>
            <a:off x="7614303" y="495656"/>
            <a:ext cx="2623559" cy="222190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72693"/>
              <a:gd name="adj5" fmla="val 44423"/>
              <a:gd name="adj6" fmla="val -2486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01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406047-C9B3-4BA8-B2F9-BD7A2786D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26" y="702403"/>
            <a:ext cx="6305550" cy="5067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5FB6B8-83CE-6096-A5D0-751CDED17496}"/>
              </a:ext>
            </a:extLst>
          </p:cNvPr>
          <p:cNvSpPr txBox="1"/>
          <p:nvPr/>
        </p:nvSpPr>
        <p:spPr>
          <a:xfrm>
            <a:off x="7383567" y="1153682"/>
            <a:ext cx="3597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Projede yer alacak ilgili departmanların (üniversite bölümü, şirket birimi, vb.) bilgileri girilir.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C2837F80-5547-7F35-4FE1-D6AB5B8FACED}"/>
              </a:ext>
            </a:extLst>
          </p:cNvPr>
          <p:cNvSpPr/>
          <p:nvPr/>
        </p:nvSpPr>
        <p:spPr>
          <a:xfrm>
            <a:off x="7434841" y="1093862"/>
            <a:ext cx="3452501" cy="974220"/>
          </a:xfrm>
          <a:prstGeom prst="borderCallout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85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A20163-BE7A-4E97-2A07-B0174F4BD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65" y="286013"/>
            <a:ext cx="6315075" cy="6000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CC120E-7165-D812-0CB2-AC62DC7BBEF1}"/>
              </a:ext>
            </a:extLst>
          </p:cNvPr>
          <p:cNvSpPr txBox="1"/>
          <p:nvPr/>
        </p:nvSpPr>
        <p:spPr>
          <a:xfrm>
            <a:off x="7508147" y="1199626"/>
            <a:ext cx="28066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Her ortak için 1 main </a:t>
            </a:r>
            <a:r>
              <a:rPr lang="tr-TR" dirty="0" err="1"/>
              <a:t>contact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(yürütücü) ve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contact</a:t>
            </a:r>
            <a:r>
              <a:rPr lang="tr-TR" dirty="0"/>
              <a:t> </a:t>
            </a:r>
            <a:r>
              <a:rPr lang="tr-TR" dirty="0" err="1"/>
              <a:t>persons</a:t>
            </a:r>
            <a:r>
              <a:rPr lang="tr-TR" dirty="0"/>
              <a:t> eklenir. Main </a:t>
            </a:r>
            <a:r>
              <a:rPr lang="tr-TR" dirty="0" err="1"/>
              <a:t>contact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için gerekli bilgiler girilir.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A49C7416-DE26-78B5-46C7-B2D9615E3777}"/>
              </a:ext>
            </a:extLst>
          </p:cNvPr>
          <p:cNvSpPr/>
          <p:nvPr/>
        </p:nvSpPr>
        <p:spPr>
          <a:xfrm>
            <a:off x="7494662" y="1179320"/>
            <a:ext cx="2597921" cy="1726250"/>
          </a:xfrm>
          <a:prstGeom prst="borderCallout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14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6D562F-5E41-B145-C2A7-991043159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089" y="503426"/>
            <a:ext cx="8058150" cy="2495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F60A2F-42EA-DD17-CE36-11132EBF300A}"/>
              </a:ext>
            </a:extLst>
          </p:cNvPr>
          <p:cNvSpPr txBox="1"/>
          <p:nvPr/>
        </p:nvSpPr>
        <p:spPr>
          <a:xfrm>
            <a:off x="1854437" y="3802879"/>
            <a:ext cx="460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Proje ekibinde yer alacak kişilerin bilgileri girilir.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569AF383-3859-9D66-D71E-B14511505755}"/>
              </a:ext>
            </a:extLst>
          </p:cNvPr>
          <p:cNvSpPr/>
          <p:nvPr/>
        </p:nvSpPr>
        <p:spPr>
          <a:xfrm>
            <a:off x="1854437" y="3802879"/>
            <a:ext cx="4490588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125"/>
              <a:gd name="adj6" fmla="val 146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74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B47EA0-BC06-32F0-622E-8CF8192C1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84" y="498489"/>
            <a:ext cx="4600575" cy="5743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E01AB3-C96E-B6BB-F68C-92E7C77A91AA}"/>
              </a:ext>
            </a:extLst>
          </p:cNvPr>
          <p:cNvSpPr txBox="1"/>
          <p:nvPr/>
        </p:nvSpPr>
        <p:spPr>
          <a:xfrm>
            <a:off x="6618914" y="1333850"/>
            <a:ext cx="3431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Her ortak projeye katkıda bulunacağı maddeleri işaretler. Birden fazla madde işaretlenebilir.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5397BB36-0D97-CC2A-0FD0-4A925F976EBD}"/>
              </a:ext>
            </a:extLst>
          </p:cNvPr>
          <p:cNvSpPr/>
          <p:nvPr/>
        </p:nvSpPr>
        <p:spPr>
          <a:xfrm>
            <a:off x="6618913" y="1359017"/>
            <a:ext cx="3263317" cy="898163"/>
          </a:xfrm>
          <a:prstGeom prst="borderCallout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52C469-E7FF-81D7-6FCB-7043EF8C4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25" y="190500"/>
            <a:ext cx="6324600" cy="6667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4A16FC-73EB-E6F9-D6AB-840529272867}"/>
              </a:ext>
            </a:extLst>
          </p:cNvPr>
          <p:cNvSpPr txBox="1"/>
          <p:nvPr/>
        </p:nvSpPr>
        <p:spPr>
          <a:xfrm>
            <a:off x="7776594" y="1350628"/>
            <a:ext cx="2649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Her ortak başvurulan projeye ilişkin 5 adet yayın/yazılım/ürün, 5 adet proje (ulusal veya uluslararası), ve altyapısını açıklar.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DEEAFB98-7B65-43B3-EAFF-F2898710F004}"/>
              </a:ext>
            </a:extLst>
          </p:cNvPr>
          <p:cNvSpPr/>
          <p:nvPr/>
        </p:nvSpPr>
        <p:spPr>
          <a:xfrm>
            <a:off x="7776673" y="1324598"/>
            <a:ext cx="2666288" cy="1803163"/>
          </a:xfrm>
          <a:prstGeom prst="borderCallout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40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217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 HOŞAFÇI | İTÜNOVA TTO</dc:creator>
  <cp:lastModifiedBy>Hale HOŞAFÇI | İTÜNOVA TTO</cp:lastModifiedBy>
  <cp:revision>7</cp:revision>
  <dcterms:created xsi:type="dcterms:W3CDTF">2022-12-01T11:16:23Z</dcterms:created>
  <dcterms:modified xsi:type="dcterms:W3CDTF">2022-12-01T12:36:13Z</dcterms:modified>
</cp:coreProperties>
</file>