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4"/>
  </p:notesMasterIdLst>
  <p:handoutMasterIdLst>
    <p:handoutMasterId r:id="rId35"/>
  </p:handoutMasterIdLst>
  <p:sldIdLst>
    <p:sldId id="256" r:id="rId2"/>
    <p:sldId id="266" r:id="rId3"/>
    <p:sldId id="259" r:id="rId4"/>
    <p:sldId id="262" r:id="rId5"/>
    <p:sldId id="348" r:id="rId6"/>
    <p:sldId id="347" r:id="rId7"/>
    <p:sldId id="343" r:id="rId8"/>
    <p:sldId id="349" r:id="rId9"/>
    <p:sldId id="356" r:id="rId10"/>
    <p:sldId id="357" r:id="rId11"/>
    <p:sldId id="358" r:id="rId12"/>
    <p:sldId id="359" r:id="rId13"/>
    <p:sldId id="361" r:id="rId14"/>
    <p:sldId id="264" r:id="rId15"/>
    <p:sldId id="263" r:id="rId16"/>
    <p:sldId id="302" r:id="rId17"/>
    <p:sldId id="344" r:id="rId18"/>
    <p:sldId id="355" r:id="rId19"/>
    <p:sldId id="276" r:id="rId20"/>
    <p:sldId id="274" r:id="rId21"/>
    <p:sldId id="360" r:id="rId22"/>
    <p:sldId id="285" r:id="rId23"/>
    <p:sldId id="257" r:id="rId24"/>
    <p:sldId id="286" r:id="rId25"/>
    <p:sldId id="282" r:id="rId26"/>
    <p:sldId id="292" r:id="rId27"/>
    <p:sldId id="293" r:id="rId28"/>
    <p:sldId id="294" r:id="rId29"/>
    <p:sldId id="295" r:id="rId30"/>
    <p:sldId id="297" r:id="rId31"/>
    <p:sldId id="299" r:id="rId32"/>
    <p:sldId id="300" r:id="rId33"/>
  </p:sldIdLst>
  <p:sldSz cx="1259998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66" userDrawn="1">
          <p15:clr>
            <a:srgbClr val="A4A3A4"/>
          </p15:clr>
        </p15:guide>
        <p15:guide id="2" pos="594" userDrawn="1">
          <p15:clr>
            <a:srgbClr val="A4A3A4"/>
          </p15:clr>
        </p15:guide>
        <p15:guide id="3" pos="7280" userDrawn="1">
          <p15:clr>
            <a:srgbClr val="A4A3A4"/>
          </p15:clr>
        </p15:guide>
        <p15:guide id="4" orient="horz" pos="589" userDrawn="1">
          <p15:clr>
            <a:srgbClr val="A4A3A4"/>
          </p15:clr>
        </p15:guide>
        <p15:guide id="6" orient="horz" pos="5163" userDrawn="1">
          <p15:clr>
            <a:srgbClr val="A4A3A4"/>
          </p15:clr>
        </p15:guide>
        <p15:guide id="7" pos="4105" userDrawn="1">
          <p15:clr>
            <a:srgbClr val="A4A3A4"/>
          </p15:clr>
        </p15:guide>
        <p15:guide id="8" orient="horz" pos="3129" userDrawn="1">
          <p15:clr>
            <a:srgbClr val="A4A3A4"/>
          </p15:clr>
        </p15:guide>
        <p15:guide id="9" pos="37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E2F2E"/>
    <a:srgbClr val="FCB115"/>
    <a:srgbClr val="7F8E95"/>
    <a:srgbClr val="F9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013" autoAdjust="0"/>
    <p:restoredTop sz="78596" autoAdjust="0"/>
  </p:normalViewPr>
  <p:slideViewPr>
    <p:cSldViewPr snapToGrid="0" snapToObjects="1" showGuides="1">
      <p:cViewPr varScale="1">
        <p:scale>
          <a:sx n="85" d="100"/>
          <a:sy n="85" d="100"/>
        </p:scale>
        <p:origin x="2016" y="108"/>
      </p:cViewPr>
      <p:guideLst>
        <p:guide orient="horz" pos="5266"/>
        <p:guide pos="594"/>
        <p:guide pos="7280"/>
        <p:guide orient="horz" pos="589"/>
        <p:guide orient="horz" pos="5163"/>
        <p:guide pos="4105"/>
        <p:guide orient="horz" pos="3129"/>
        <p:guide pos="376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FD701B3-61E2-45CA-8051-1BAB67F4F1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9C8FE2F9-C67F-4C3E-B130-EB8149E63B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4CF6B-EC1F-4A7E-8934-980837FACEDF}" type="datetimeFigureOut">
              <a:rPr lang="tr-TR" smtClean="0"/>
              <a:t>17.03.2023</a:t>
            </a:fld>
            <a:endParaRPr lang="tr-TR"/>
          </a:p>
        </p:txBody>
      </p:sp>
      <p:sp>
        <p:nvSpPr>
          <p:cNvPr id="4" name="Alt Bilgi Yer Tutucusu 3">
            <a:extLst>
              <a:ext uri="{FF2B5EF4-FFF2-40B4-BE49-F238E27FC236}">
                <a16:creationId xmlns:a16="http://schemas.microsoft.com/office/drawing/2014/main" id="{A23D698B-0806-4D26-AF6E-43600DEACE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5E2ACB2A-4DC7-4CB9-BEEC-7036082991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4B630-A0CE-4667-B483-F855A72261C3}" type="slidenum">
              <a:rPr lang="tr-TR" smtClean="0"/>
              <a:t>‹#›</a:t>
            </a:fld>
            <a:endParaRPr lang="tr-TR"/>
          </a:p>
        </p:txBody>
      </p:sp>
    </p:spTree>
    <p:extLst>
      <p:ext uri="{BB962C8B-B14F-4D97-AF65-F5344CB8AC3E}">
        <p14:creationId xmlns:p14="http://schemas.microsoft.com/office/powerpoint/2010/main" val="2241279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0955D-2938-5840-87AB-519029EDDAA7}" type="datetimeFigureOut">
              <a:rPr lang="x-none" smtClean="0"/>
              <a:pPr/>
              <a:t>17.03.2023</a:t>
            </a:fld>
            <a:endParaRPr lang="x-none"/>
          </a:p>
        </p:txBody>
      </p:sp>
      <p:sp>
        <p:nvSpPr>
          <p:cNvPr id="4" name="Slide Image Placeholder 3"/>
          <p:cNvSpPr>
            <a:spLocks noGrp="1" noRot="1" noChangeAspect="1"/>
          </p:cNvSpPr>
          <p:nvPr>
            <p:ph type="sldImg" idx="2"/>
          </p:nvPr>
        </p:nvSpPr>
        <p:spPr>
          <a:xfrm>
            <a:off x="1270000" y="1143000"/>
            <a:ext cx="43180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7E0D1-DC95-074C-BAD3-A2181CA5B4AC}" type="slidenum">
              <a:rPr lang="x-none" smtClean="0"/>
              <a:pPr/>
              <a:t>‹#›</a:t>
            </a:fld>
            <a:endParaRPr lang="x-none"/>
          </a:p>
        </p:txBody>
      </p:sp>
    </p:spTree>
    <p:extLst>
      <p:ext uri="{BB962C8B-B14F-4D97-AF65-F5344CB8AC3E}">
        <p14:creationId xmlns:p14="http://schemas.microsoft.com/office/powerpoint/2010/main" val="2479609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43000"/>
            <a:ext cx="4318000" cy="3086100"/>
          </a:xfrm>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1087E0D1-DC95-074C-BAD3-A2181CA5B4AC}" type="slidenum">
              <a:rPr lang="x-none" smtClean="0"/>
              <a:pPr/>
              <a:t>1</a:t>
            </a:fld>
            <a:endParaRPr lang="x-none"/>
          </a:p>
        </p:txBody>
      </p:sp>
    </p:spTree>
    <p:extLst>
      <p:ext uri="{BB962C8B-B14F-4D97-AF65-F5344CB8AC3E}">
        <p14:creationId xmlns:p14="http://schemas.microsoft.com/office/powerpoint/2010/main" val="94026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43000"/>
            <a:ext cx="4318000" cy="30861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087E0D1-DC95-074C-BAD3-A2181CA5B4AC}" type="slidenum">
              <a:rPr lang="x-none" smtClean="0"/>
              <a:pPr/>
              <a:t>2</a:t>
            </a:fld>
            <a:endParaRPr lang="x-none"/>
          </a:p>
        </p:txBody>
      </p:sp>
    </p:spTree>
    <p:extLst>
      <p:ext uri="{BB962C8B-B14F-4D97-AF65-F5344CB8AC3E}">
        <p14:creationId xmlns:p14="http://schemas.microsoft.com/office/powerpoint/2010/main" val="370192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43000"/>
            <a:ext cx="4318000" cy="30861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087E0D1-DC95-074C-BAD3-A2181CA5B4AC}" type="slidenum">
              <a:rPr lang="x-none" smtClean="0"/>
              <a:pPr/>
              <a:t>3</a:t>
            </a:fld>
            <a:endParaRPr lang="x-none"/>
          </a:p>
        </p:txBody>
      </p:sp>
    </p:spTree>
    <p:extLst>
      <p:ext uri="{BB962C8B-B14F-4D97-AF65-F5344CB8AC3E}">
        <p14:creationId xmlns:p14="http://schemas.microsoft.com/office/powerpoint/2010/main" val="44205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87E0D1-DC95-074C-BAD3-A2181CA5B4AC}" type="slidenum">
              <a:rPr lang="x-none" smtClean="0"/>
              <a:pPr/>
              <a:t>17</a:t>
            </a:fld>
            <a:endParaRPr lang="x-none"/>
          </a:p>
        </p:txBody>
      </p:sp>
    </p:spTree>
    <p:extLst>
      <p:ext uri="{BB962C8B-B14F-4D97-AF65-F5344CB8AC3E}">
        <p14:creationId xmlns:p14="http://schemas.microsoft.com/office/powerpoint/2010/main" val="253623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7E0D1-DC95-074C-BAD3-A2181CA5B4AC}" type="slidenum">
              <a:rPr kumimoji="0" lang="x-non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x-non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90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87E0D1-DC95-074C-BAD3-A2181CA5B4AC}" type="slidenum">
              <a:rPr lang="x-none" smtClean="0"/>
              <a:pPr/>
              <a:t>23</a:t>
            </a:fld>
            <a:endParaRPr lang="x-none"/>
          </a:p>
        </p:txBody>
      </p:sp>
    </p:spTree>
    <p:extLst>
      <p:ext uri="{BB962C8B-B14F-4D97-AF65-F5344CB8AC3E}">
        <p14:creationId xmlns:p14="http://schemas.microsoft.com/office/powerpoint/2010/main" val="38541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43000"/>
            <a:ext cx="4318000" cy="3086100"/>
          </a:xfrm>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1087E0D1-DC95-074C-BAD3-A2181CA5B4AC}" type="slidenum">
              <a:rPr lang="x-none" smtClean="0"/>
              <a:pPr/>
              <a:t>26</a:t>
            </a:fld>
            <a:endParaRPr lang="x-none"/>
          </a:p>
        </p:txBody>
      </p:sp>
    </p:spTree>
    <p:extLst>
      <p:ext uri="{BB962C8B-B14F-4D97-AF65-F5344CB8AC3E}">
        <p14:creationId xmlns:p14="http://schemas.microsoft.com/office/powerpoint/2010/main" val="1630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87E0D1-DC95-074C-BAD3-A2181CA5B4AC}" type="slidenum">
              <a:rPr lang="x-none" smtClean="0"/>
              <a:pPr/>
              <a:t>29</a:t>
            </a:fld>
            <a:endParaRPr lang="x-none"/>
          </a:p>
        </p:txBody>
      </p:sp>
    </p:spTree>
    <p:extLst>
      <p:ext uri="{BB962C8B-B14F-4D97-AF65-F5344CB8AC3E}">
        <p14:creationId xmlns:p14="http://schemas.microsoft.com/office/powerpoint/2010/main" val="54913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72842"/>
            <a:ext cx="10709990" cy="3133172"/>
          </a:xfrm>
        </p:spPr>
        <p:txBody>
          <a:bodyPr anchor="b"/>
          <a:lstStyle>
            <a:lvl1pPr algn="ctr">
              <a:defRPr sz="7874"/>
            </a:lvl1pPr>
          </a:lstStyle>
          <a:p>
            <a:r>
              <a:rPr lang="en-US"/>
              <a:t>Click to edit Master title style</a:t>
            </a:r>
            <a:endParaRPr lang="en-US" dirty="0"/>
          </a:p>
        </p:txBody>
      </p:sp>
      <p:sp>
        <p:nvSpPr>
          <p:cNvPr id="3" name="Subtitle 2"/>
          <p:cNvSpPr>
            <a:spLocks noGrp="1"/>
          </p:cNvSpPr>
          <p:nvPr>
            <p:ph type="subTitle" idx="1"/>
          </p:nvPr>
        </p:nvSpPr>
        <p:spPr>
          <a:xfrm>
            <a:off x="1574999" y="4726842"/>
            <a:ext cx="9449991" cy="2172804"/>
          </a:xfrm>
        </p:spPr>
        <p:txBody>
          <a:bodyPr/>
          <a:lstStyle>
            <a:lvl1pPr marL="0" indent="0" algn="ctr">
              <a:buNone/>
              <a:defRPr sz="3150"/>
            </a:lvl1pPr>
            <a:lvl2pPr marL="599984" indent="0" algn="ctr">
              <a:buNone/>
              <a:defRPr sz="2625"/>
            </a:lvl2pPr>
            <a:lvl3pPr marL="1199967" indent="0" algn="ctr">
              <a:buNone/>
              <a:defRPr sz="2362"/>
            </a:lvl3pPr>
            <a:lvl4pPr marL="1799951" indent="0" algn="ctr">
              <a:buNone/>
              <a:defRPr sz="2100"/>
            </a:lvl4pPr>
            <a:lvl5pPr marL="2399934" indent="0" algn="ctr">
              <a:buNone/>
              <a:defRPr sz="2100"/>
            </a:lvl5pPr>
            <a:lvl6pPr marL="2999918" indent="0" algn="ctr">
              <a:buNone/>
              <a:defRPr sz="2100"/>
            </a:lvl6pPr>
            <a:lvl7pPr marL="3599901" indent="0" algn="ctr">
              <a:buNone/>
              <a:defRPr sz="2100"/>
            </a:lvl7pPr>
            <a:lvl8pPr marL="4199885" indent="0" algn="ctr">
              <a:buNone/>
              <a:defRPr sz="2100"/>
            </a:lvl8pPr>
            <a:lvl9pPr marL="4799868" indent="0" algn="ctr">
              <a:buNone/>
              <a:defRPr sz="2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622F5-497F-4AF9-9FE1-BB7DF74470A6}" type="datetime1">
              <a:rPr lang="tr-TR" smtClean="0"/>
              <a:t>17.03.2023</a:t>
            </a:fld>
            <a:endParaRPr lang="x-none"/>
          </a:p>
        </p:txBody>
      </p:sp>
      <p:sp>
        <p:nvSpPr>
          <p:cNvPr id="5" name="Footer Placeholder 4"/>
          <p:cNvSpPr>
            <a:spLocks noGrp="1"/>
          </p:cNvSpPr>
          <p:nvPr>
            <p:ph type="ftr" sz="quarter" idx="11"/>
          </p:nvPr>
        </p:nvSpPr>
        <p:spPr/>
        <p:txBody>
          <a:bodyPr/>
          <a:lstStyle/>
          <a:p>
            <a:r>
              <a:rPr lang="en-US"/>
              <a:t>Uluslararası Projeler Ofisi Elektronik Bülteni Sayı:6</a:t>
            </a:r>
            <a:endParaRPr lang="x-none" dirty="0"/>
          </a:p>
        </p:txBody>
      </p:sp>
      <p:sp>
        <p:nvSpPr>
          <p:cNvPr id="6" name="Slide Number Placeholder 5"/>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341874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2AEE2-38B9-455C-8E63-894BBC6B3025}" type="datetime1">
              <a:rPr lang="tr-TR" smtClean="0"/>
              <a:t>17.03.2023</a:t>
            </a:fld>
            <a:endParaRPr lang="x-none"/>
          </a:p>
        </p:txBody>
      </p:sp>
      <p:sp>
        <p:nvSpPr>
          <p:cNvPr id="5" name="Footer Placeholder 4"/>
          <p:cNvSpPr>
            <a:spLocks noGrp="1"/>
          </p:cNvSpPr>
          <p:nvPr>
            <p:ph type="ftr" sz="quarter" idx="11"/>
          </p:nvPr>
        </p:nvSpPr>
        <p:spPr/>
        <p:txBody>
          <a:bodyPr/>
          <a:lstStyle/>
          <a:p>
            <a:r>
              <a:rPr lang="en-US"/>
              <a:t>Uluslararası Projeler Ofisi Elektronik Bülteni Sayı:6</a:t>
            </a:r>
            <a:endParaRPr lang="x-none" dirty="0"/>
          </a:p>
        </p:txBody>
      </p:sp>
      <p:sp>
        <p:nvSpPr>
          <p:cNvPr id="6" name="Slide Number Placeholder 5"/>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81155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79142"/>
            <a:ext cx="2716872" cy="76266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50" y="479142"/>
            <a:ext cx="7993117" cy="7626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BC86-F1BF-4A58-8AEA-01CC4E0FA6A5}" type="datetime1">
              <a:rPr lang="tr-TR" smtClean="0"/>
              <a:t>17.03.2023</a:t>
            </a:fld>
            <a:endParaRPr lang="x-none"/>
          </a:p>
        </p:txBody>
      </p:sp>
      <p:sp>
        <p:nvSpPr>
          <p:cNvPr id="5" name="Footer Placeholder 4"/>
          <p:cNvSpPr>
            <a:spLocks noGrp="1"/>
          </p:cNvSpPr>
          <p:nvPr>
            <p:ph type="ftr" sz="quarter" idx="11"/>
          </p:nvPr>
        </p:nvSpPr>
        <p:spPr/>
        <p:txBody>
          <a:bodyPr/>
          <a:lstStyle/>
          <a:p>
            <a:r>
              <a:rPr lang="en-US"/>
              <a:t>Uluslararası Projeler Ofisi Elektronik Bülteni Sayı:6</a:t>
            </a:r>
            <a:endParaRPr lang="x-none" dirty="0"/>
          </a:p>
        </p:txBody>
      </p:sp>
      <p:sp>
        <p:nvSpPr>
          <p:cNvPr id="6" name="Slide Number Placeholder 5"/>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498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9DB00-BF93-44B8-86A5-82B85DE5DF9E}" type="datetime1">
              <a:rPr lang="tr-TR" smtClean="0"/>
              <a:t>17.03.2023</a:t>
            </a:fld>
            <a:endParaRPr lang="x-none"/>
          </a:p>
        </p:txBody>
      </p:sp>
      <p:sp>
        <p:nvSpPr>
          <p:cNvPr id="5" name="Footer Placeholder 4"/>
          <p:cNvSpPr>
            <a:spLocks noGrp="1"/>
          </p:cNvSpPr>
          <p:nvPr>
            <p:ph type="ftr" sz="quarter" idx="11"/>
          </p:nvPr>
        </p:nvSpPr>
        <p:spPr/>
        <p:txBody>
          <a:bodyPr/>
          <a:lstStyle/>
          <a:p>
            <a:r>
              <a:rPr lang="en-US"/>
              <a:t>Uluslararası Projeler Ofisi Elektronik Bülteni Sayı:6</a:t>
            </a:r>
            <a:endParaRPr lang="x-none" dirty="0"/>
          </a:p>
        </p:txBody>
      </p:sp>
      <p:sp>
        <p:nvSpPr>
          <p:cNvPr id="6" name="Slide Number Placeholder 5"/>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411718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2243638"/>
            <a:ext cx="10867490" cy="3743557"/>
          </a:xfrm>
        </p:spPr>
        <p:txBody>
          <a:bodyPr anchor="b"/>
          <a:lstStyle>
            <a:lvl1pPr>
              <a:defRPr sz="7874"/>
            </a:lvl1pPr>
          </a:lstStyle>
          <a:p>
            <a:r>
              <a:rPr lang="en-US"/>
              <a:t>Click to edit Master title style</a:t>
            </a:r>
            <a:endParaRPr lang="en-US" dirty="0"/>
          </a:p>
        </p:txBody>
      </p:sp>
      <p:sp>
        <p:nvSpPr>
          <p:cNvPr id="3" name="Text Placeholder 2"/>
          <p:cNvSpPr>
            <a:spLocks noGrp="1"/>
          </p:cNvSpPr>
          <p:nvPr>
            <p:ph type="body" idx="1"/>
          </p:nvPr>
        </p:nvSpPr>
        <p:spPr>
          <a:xfrm>
            <a:off x="859687" y="6022610"/>
            <a:ext cx="10867490" cy="1968648"/>
          </a:xfrm>
        </p:spPr>
        <p:txBody>
          <a:bodyPr/>
          <a:lstStyle>
            <a:lvl1pPr marL="0" indent="0">
              <a:buNone/>
              <a:defRPr sz="3150">
                <a:solidFill>
                  <a:schemeClr val="tx1"/>
                </a:solidFill>
              </a:defRPr>
            </a:lvl1pPr>
            <a:lvl2pPr marL="599984" indent="0">
              <a:buNone/>
              <a:defRPr sz="2625">
                <a:solidFill>
                  <a:schemeClr val="tx1">
                    <a:tint val="75000"/>
                  </a:schemeClr>
                </a:solidFill>
              </a:defRPr>
            </a:lvl2pPr>
            <a:lvl3pPr marL="1199967" indent="0">
              <a:buNone/>
              <a:defRPr sz="2362">
                <a:solidFill>
                  <a:schemeClr val="tx1">
                    <a:tint val="75000"/>
                  </a:schemeClr>
                </a:solidFill>
              </a:defRPr>
            </a:lvl3pPr>
            <a:lvl4pPr marL="1799951" indent="0">
              <a:buNone/>
              <a:defRPr sz="2100">
                <a:solidFill>
                  <a:schemeClr val="tx1">
                    <a:tint val="75000"/>
                  </a:schemeClr>
                </a:solidFill>
              </a:defRPr>
            </a:lvl4pPr>
            <a:lvl5pPr marL="2399934" indent="0">
              <a:buNone/>
              <a:defRPr sz="2100">
                <a:solidFill>
                  <a:schemeClr val="tx1">
                    <a:tint val="75000"/>
                  </a:schemeClr>
                </a:solidFill>
              </a:defRPr>
            </a:lvl5pPr>
            <a:lvl6pPr marL="2999918" indent="0">
              <a:buNone/>
              <a:defRPr sz="2100">
                <a:solidFill>
                  <a:schemeClr val="tx1">
                    <a:tint val="75000"/>
                  </a:schemeClr>
                </a:solidFill>
              </a:defRPr>
            </a:lvl6pPr>
            <a:lvl7pPr marL="3599901" indent="0">
              <a:buNone/>
              <a:defRPr sz="2100">
                <a:solidFill>
                  <a:schemeClr val="tx1">
                    <a:tint val="75000"/>
                  </a:schemeClr>
                </a:solidFill>
              </a:defRPr>
            </a:lvl7pPr>
            <a:lvl8pPr marL="4199885" indent="0">
              <a:buNone/>
              <a:defRPr sz="2100">
                <a:solidFill>
                  <a:schemeClr val="tx1">
                    <a:tint val="75000"/>
                  </a:schemeClr>
                </a:solidFill>
              </a:defRPr>
            </a:lvl8pPr>
            <a:lvl9pPr marL="4799868"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E1E228-CBBA-4B38-9E5D-8D1B681BF289}" type="datetime1">
              <a:rPr lang="tr-TR" smtClean="0"/>
              <a:t>17.03.2023</a:t>
            </a:fld>
            <a:endParaRPr lang="x-none"/>
          </a:p>
        </p:txBody>
      </p:sp>
      <p:sp>
        <p:nvSpPr>
          <p:cNvPr id="5" name="Footer Placeholder 4"/>
          <p:cNvSpPr>
            <a:spLocks noGrp="1"/>
          </p:cNvSpPr>
          <p:nvPr>
            <p:ph type="ftr" sz="quarter" idx="11"/>
          </p:nvPr>
        </p:nvSpPr>
        <p:spPr/>
        <p:txBody>
          <a:bodyPr/>
          <a:lstStyle/>
          <a:p>
            <a:r>
              <a:rPr lang="en-US"/>
              <a:t>Uluslararası Projeler Ofisi Elektronik Bülteni Sayı:6</a:t>
            </a:r>
            <a:endParaRPr lang="x-none" dirty="0"/>
          </a:p>
        </p:txBody>
      </p:sp>
      <p:sp>
        <p:nvSpPr>
          <p:cNvPr id="6" name="Slide Number Placeholder 5"/>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20201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2395710"/>
            <a:ext cx="5354995"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2395710"/>
            <a:ext cx="5354995"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60490F-C394-4637-B05F-A17B243EA5EB}" type="datetime1">
              <a:rPr lang="tr-TR" smtClean="0"/>
              <a:t>17.03.2023</a:t>
            </a:fld>
            <a:endParaRPr lang="x-none"/>
          </a:p>
        </p:txBody>
      </p:sp>
      <p:sp>
        <p:nvSpPr>
          <p:cNvPr id="6" name="Footer Placeholder 5"/>
          <p:cNvSpPr>
            <a:spLocks noGrp="1"/>
          </p:cNvSpPr>
          <p:nvPr>
            <p:ph type="ftr" sz="quarter" idx="11"/>
          </p:nvPr>
        </p:nvSpPr>
        <p:spPr/>
        <p:txBody>
          <a:bodyPr/>
          <a:lstStyle/>
          <a:p>
            <a:r>
              <a:rPr lang="en-US"/>
              <a:t>Uluslararası Projeler Ofisi Elektronik Bülteni Sayı:6</a:t>
            </a:r>
            <a:endParaRPr lang="x-none" dirty="0"/>
          </a:p>
        </p:txBody>
      </p:sp>
      <p:sp>
        <p:nvSpPr>
          <p:cNvPr id="7" name="Slide Number Placeholder 6"/>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206789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479144"/>
            <a:ext cx="10867490" cy="17394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2" y="2206137"/>
            <a:ext cx="5330385" cy="1081194"/>
          </a:xfrm>
        </p:spPr>
        <p:txBody>
          <a:bodyPr anchor="b"/>
          <a:lstStyle>
            <a:lvl1pPr marL="0" indent="0">
              <a:buNone/>
              <a:defRPr sz="3150" b="1"/>
            </a:lvl1pPr>
            <a:lvl2pPr marL="599984" indent="0">
              <a:buNone/>
              <a:defRPr sz="2625" b="1"/>
            </a:lvl2pPr>
            <a:lvl3pPr marL="1199967" indent="0">
              <a:buNone/>
              <a:defRPr sz="2362" b="1"/>
            </a:lvl3pPr>
            <a:lvl4pPr marL="1799951" indent="0">
              <a:buNone/>
              <a:defRPr sz="2100" b="1"/>
            </a:lvl4pPr>
            <a:lvl5pPr marL="2399934" indent="0">
              <a:buNone/>
              <a:defRPr sz="2100" b="1"/>
            </a:lvl5pPr>
            <a:lvl6pPr marL="2999918" indent="0">
              <a:buNone/>
              <a:defRPr sz="2100" b="1"/>
            </a:lvl6pPr>
            <a:lvl7pPr marL="3599901" indent="0">
              <a:buNone/>
              <a:defRPr sz="2100" b="1"/>
            </a:lvl7pPr>
            <a:lvl8pPr marL="4199885" indent="0">
              <a:buNone/>
              <a:defRPr sz="2100" b="1"/>
            </a:lvl8pPr>
            <a:lvl9pPr marL="4799868" indent="0">
              <a:buNone/>
              <a:defRPr sz="2100" b="1"/>
            </a:lvl9pPr>
          </a:lstStyle>
          <a:p>
            <a:pPr lvl="0"/>
            <a:r>
              <a:rPr lang="en-US"/>
              <a:t>Click to edit Master text styles</a:t>
            </a:r>
          </a:p>
        </p:txBody>
      </p:sp>
      <p:sp>
        <p:nvSpPr>
          <p:cNvPr id="4" name="Content Placeholder 3"/>
          <p:cNvSpPr>
            <a:spLocks noGrp="1"/>
          </p:cNvSpPr>
          <p:nvPr>
            <p:ph sz="half" idx="2"/>
          </p:nvPr>
        </p:nvSpPr>
        <p:spPr>
          <a:xfrm>
            <a:off x="867892" y="3287331"/>
            <a:ext cx="5330385"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5" y="2206137"/>
            <a:ext cx="5356636" cy="1081194"/>
          </a:xfrm>
        </p:spPr>
        <p:txBody>
          <a:bodyPr anchor="b"/>
          <a:lstStyle>
            <a:lvl1pPr marL="0" indent="0">
              <a:buNone/>
              <a:defRPr sz="3150" b="1"/>
            </a:lvl1pPr>
            <a:lvl2pPr marL="599984" indent="0">
              <a:buNone/>
              <a:defRPr sz="2625" b="1"/>
            </a:lvl2pPr>
            <a:lvl3pPr marL="1199967" indent="0">
              <a:buNone/>
              <a:defRPr sz="2362" b="1"/>
            </a:lvl3pPr>
            <a:lvl4pPr marL="1799951" indent="0">
              <a:buNone/>
              <a:defRPr sz="2100" b="1"/>
            </a:lvl4pPr>
            <a:lvl5pPr marL="2399934" indent="0">
              <a:buNone/>
              <a:defRPr sz="2100" b="1"/>
            </a:lvl5pPr>
            <a:lvl6pPr marL="2999918" indent="0">
              <a:buNone/>
              <a:defRPr sz="2100" b="1"/>
            </a:lvl6pPr>
            <a:lvl7pPr marL="3599901" indent="0">
              <a:buNone/>
              <a:defRPr sz="2100" b="1"/>
            </a:lvl7pPr>
            <a:lvl8pPr marL="4199885" indent="0">
              <a:buNone/>
              <a:defRPr sz="2100" b="1"/>
            </a:lvl8pPr>
            <a:lvl9pPr marL="479986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78745" y="3287331"/>
            <a:ext cx="5356636"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1A6213-0EC7-4B36-BC23-042CFF5B9391}" type="datetime1">
              <a:rPr lang="tr-TR" smtClean="0"/>
              <a:t>17.03.2023</a:t>
            </a:fld>
            <a:endParaRPr lang="x-none"/>
          </a:p>
        </p:txBody>
      </p:sp>
      <p:sp>
        <p:nvSpPr>
          <p:cNvPr id="8" name="Footer Placeholder 7"/>
          <p:cNvSpPr>
            <a:spLocks noGrp="1"/>
          </p:cNvSpPr>
          <p:nvPr>
            <p:ph type="ftr" sz="quarter" idx="11"/>
          </p:nvPr>
        </p:nvSpPr>
        <p:spPr/>
        <p:txBody>
          <a:bodyPr/>
          <a:lstStyle/>
          <a:p>
            <a:r>
              <a:rPr lang="en-US"/>
              <a:t>Uluslararası Projeler Ofisi Elektronik Bülteni Sayı:6</a:t>
            </a:r>
            <a:endParaRPr lang="x-none" dirty="0"/>
          </a:p>
        </p:txBody>
      </p:sp>
      <p:sp>
        <p:nvSpPr>
          <p:cNvPr id="9" name="Slide Number Placeholder 8"/>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381861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F6D7EE-AB60-4150-B947-82C4A131760A}" type="datetime1">
              <a:rPr lang="tr-TR" smtClean="0"/>
              <a:t>17.03.2023</a:t>
            </a:fld>
            <a:endParaRPr lang="x-none"/>
          </a:p>
        </p:txBody>
      </p:sp>
      <p:sp>
        <p:nvSpPr>
          <p:cNvPr id="4" name="Footer Placeholder 3"/>
          <p:cNvSpPr>
            <a:spLocks noGrp="1"/>
          </p:cNvSpPr>
          <p:nvPr>
            <p:ph type="ftr" sz="quarter" idx="11"/>
          </p:nvPr>
        </p:nvSpPr>
        <p:spPr/>
        <p:txBody>
          <a:bodyPr/>
          <a:lstStyle/>
          <a:p>
            <a:r>
              <a:rPr lang="en-US"/>
              <a:t>Uluslararası Projeler Ofisi Elektronik Bülteni Sayı:6</a:t>
            </a:r>
            <a:endParaRPr lang="x-none" dirty="0"/>
          </a:p>
        </p:txBody>
      </p:sp>
      <p:sp>
        <p:nvSpPr>
          <p:cNvPr id="5" name="Slide Number Placeholder 4"/>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57350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75D14-C231-4592-9213-AC07EE4F687F}" type="datetime1">
              <a:rPr lang="tr-TR" smtClean="0"/>
              <a:t>17.03.2023</a:t>
            </a:fld>
            <a:endParaRPr lang="x-none"/>
          </a:p>
        </p:txBody>
      </p:sp>
      <p:sp>
        <p:nvSpPr>
          <p:cNvPr id="3" name="Footer Placeholder 2"/>
          <p:cNvSpPr>
            <a:spLocks noGrp="1"/>
          </p:cNvSpPr>
          <p:nvPr>
            <p:ph type="ftr" sz="quarter" idx="11"/>
          </p:nvPr>
        </p:nvSpPr>
        <p:spPr/>
        <p:txBody>
          <a:bodyPr/>
          <a:lstStyle/>
          <a:p>
            <a:r>
              <a:rPr lang="en-US"/>
              <a:t>Uluslararası Projeler Ofisi Elektronik Bülteni Sayı:6</a:t>
            </a:r>
            <a:endParaRPr lang="x-none" dirty="0"/>
          </a:p>
        </p:txBody>
      </p:sp>
      <p:sp>
        <p:nvSpPr>
          <p:cNvPr id="4" name="Slide Number Placeholder 3"/>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60772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599969"/>
            <a:ext cx="4063824" cy="2099892"/>
          </a:xfrm>
        </p:spPr>
        <p:txBody>
          <a:bodyPr anchor="b"/>
          <a:lstStyle>
            <a:lvl1pPr>
              <a:defRPr sz="4199"/>
            </a:lvl1pPr>
          </a:lstStyle>
          <a:p>
            <a:r>
              <a:rPr lang="en-US"/>
              <a:t>Click to edit Master title style</a:t>
            </a:r>
            <a:endParaRPr lang="en-US" dirty="0"/>
          </a:p>
        </p:txBody>
      </p:sp>
      <p:sp>
        <p:nvSpPr>
          <p:cNvPr id="3" name="Content Placeholder 2"/>
          <p:cNvSpPr>
            <a:spLocks noGrp="1"/>
          </p:cNvSpPr>
          <p:nvPr>
            <p:ph idx="1"/>
          </p:nvPr>
        </p:nvSpPr>
        <p:spPr>
          <a:xfrm>
            <a:off x="5356636" y="1295769"/>
            <a:ext cx="6378744" cy="6395505"/>
          </a:xfrm>
        </p:spPr>
        <p:txBody>
          <a:bodyPr/>
          <a:lstStyle>
            <a:lvl1pPr>
              <a:defRPr sz="4199"/>
            </a:lvl1pPr>
            <a:lvl2pPr>
              <a:defRPr sz="3674"/>
            </a:lvl2pPr>
            <a:lvl3pPr>
              <a:defRPr sz="3150"/>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0" y="2699862"/>
            <a:ext cx="4063824" cy="5001827"/>
          </a:xfrm>
        </p:spPr>
        <p:txBody>
          <a:bodyPr/>
          <a:lstStyle>
            <a:lvl1pPr marL="0" indent="0">
              <a:buNone/>
              <a:defRPr sz="2100"/>
            </a:lvl1pPr>
            <a:lvl2pPr marL="599984" indent="0">
              <a:buNone/>
              <a:defRPr sz="1837"/>
            </a:lvl2pPr>
            <a:lvl3pPr marL="1199967" indent="0">
              <a:buNone/>
              <a:defRPr sz="1575"/>
            </a:lvl3pPr>
            <a:lvl4pPr marL="1799951" indent="0">
              <a:buNone/>
              <a:defRPr sz="1312"/>
            </a:lvl4pPr>
            <a:lvl5pPr marL="2399934" indent="0">
              <a:buNone/>
              <a:defRPr sz="1312"/>
            </a:lvl5pPr>
            <a:lvl6pPr marL="2999918" indent="0">
              <a:buNone/>
              <a:defRPr sz="1312"/>
            </a:lvl6pPr>
            <a:lvl7pPr marL="3599901" indent="0">
              <a:buNone/>
              <a:defRPr sz="1312"/>
            </a:lvl7pPr>
            <a:lvl8pPr marL="4199885" indent="0">
              <a:buNone/>
              <a:defRPr sz="1312"/>
            </a:lvl8pPr>
            <a:lvl9pPr marL="4799868" indent="0">
              <a:buNone/>
              <a:defRPr sz="1312"/>
            </a:lvl9pPr>
          </a:lstStyle>
          <a:p>
            <a:pPr lvl="0"/>
            <a:r>
              <a:rPr lang="en-US"/>
              <a:t>Click to edit Master text styles</a:t>
            </a:r>
          </a:p>
        </p:txBody>
      </p:sp>
      <p:sp>
        <p:nvSpPr>
          <p:cNvPr id="5" name="Date Placeholder 4"/>
          <p:cNvSpPr>
            <a:spLocks noGrp="1"/>
          </p:cNvSpPr>
          <p:nvPr>
            <p:ph type="dt" sz="half" idx="10"/>
          </p:nvPr>
        </p:nvSpPr>
        <p:spPr/>
        <p:txBody>
          <a:bodyPr/>
          <a:lstStyle/>
          <a:p>
            <a:fld id="{FBFD8A4C-0194-4F6A-9246-435F97ABF14D}" type="datetime1">
              <a:rPr lang="tr-TR" smtClean="0"/>
              <a:t>17.03.2023</a:t>
            </a:fld>
            <a:endParaRPr lang="x-none"/>
          </a:p>
        </p:txBody>
      </p:sp>
      <p:sp>
        <p:nvSpPr>
          <p:cNvPr id="6" name="Footer Placeholder 5"/>
          <p:cNvSpPr>
            <a:spLocks noGrp="1"/>
          </p:cNvSpPr>
          <p:nvPr>
            <p:ph type="ftr" sz="quarter" idx="11"/>
          </p:nvPr>
        </p:nvSpPr>
        <p:spPr/>
        <p:txBody>
          <a:bodyPr/>
          <a:lstStyle/>
          <a:p>
            <a:r>
              <a:rPr lang="en-US"/>
              <a:t>Uluslararası Projeler Ofisi Elektronik Bülteni Sayı:6</a:t>
            </a:r>
            <a:endParaRPr lang="x-none" dirty="0"/>
          </a:p>
        </p:txBody>
      </p:sp>
      <p:sp>
        <p:nvSpPr>
          <p:cNvPr id="7" name="Slide Number Placeholder 6"/>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229277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0" y="599969"/>
            <a:ext cx="4063824" cy="2099892"/>
          </a:xfrm>
        </p:spPr>
        <p:txBody>
          <a:bodyPr anchor="b"/>
          <a:lstStyle>
            <a:lvl1pPr>
              <a:defRPr sz="4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1295769"/>
            <a:ext cx="6378744" cy="6395505"/>
          </a:xfrm>
        </p:spPr>
        <p:txBody>
          <a:bodyPr anchor="t"/>
          <a:lstStyle>
            <a:lvl1pPr marL="0" indent="0">
              <a:buNone/>
              <a:defRPr sz="4199"/>
            </a:lvl1pPr>
            <a:lvl2pPr marL="599984" indent="0">
              <a:buNone/>
              <a:defRPr sz="3674"/>
            </a:lvl2pPr>
            <a:lvl3pPr marL="1199967" indent="0">
              <a:buNone/>
              <a:defRPr sz="3150"/>
            </a:lvl3pPr>
            <a:lvl4pPr marL="1799951" indent="0">
              <a:buNone/>
              <a:defRPr sz="2625"/>
            </a:lvl4pPr>
            <a:lvl5pPr marL="2399934" indent="0">
              <a:buNone/>
              <a:defRPr sz="2625"/>
            </a:lvl5pPr>
            <a:lvl6pPr marL="2999918" indent="0">
              <a:buNone/>
              <a:defRPr sz="2625"/>
            </a:lvl6pPr>
            <a:lvl7pPr marL="3599901" indent="0">
              <a:buNone/>
              <a:defRPr sz="2625"/>
            </a:lvl7pPr>
            <a:lvl8pPr marL="4199885" indent="0">
              <a:buNone/>
              <a:defRPr sz="2625"/>
            </a:lvl8pPr>
            <a:lvl9pPr marL="4799868" indent="0">
              <a:buNone/>
              <a:defRPr sz="2625"/>
            </a:lvl9pPr>
          </a:lstStyle>
          <a:p>
            <a:r>
              <a:rPr lang="en-US"/>
              <a:t>Click icon to add picture</a:t>
            </a:r>
            <a:endParaRPr lang="en-US" dirty="0"/>
          </a:p>
        </p:txBody>
      </p:sp>
      <p:sp>
        <p:nvSpPr>
          <p:cNvPr id="4" name="Text Placeholder 3"/>
          <p:cNvSpPr>
            <a:spLocks noGrp="1"/>
          </p:cNvSpPr>
          <p:nvPr>
            <p:ph type="body" sz="half" idx="2"/>
          </p:nvPr>
        </p:nvSpPr>
        <p:spPr>
          <a:xfrm>
            <a:off x="867890" y="2699862"/>
            <a:ext cx="4063824" cy="5001827"/>
          </a:xfrm>
        </p:spPr>
        <p:txBody>
          <a:bodyPr/>
          <a:lstStyle>
            <a:lvl1pPr marL="0" indent="0">
              <a:buNone/>
              <a:defRPr sz="2100"/>
            </a:lvl1pPr>
            <a:lvl2pPr marL="599984" indent="0">
              <a:buNone/>
              <a:defRPr sz="1837"/>
            </a:lvl2pPr>
            <a:lvl3pPr marL="1199967" indent="0">
              <a:buNone/>
              <a:defRPr sz="1575"/>
            </a:lvl3pPr>
            <a:lvl4pPr marL="1799951" indent="0">
              <a:buNone/>
              <a:defRPr sz="1312"/>
            </a:lvl4pPr>
            <a:lvl5pPr marL="2399934" indent="0">
              <a:buNone/>
              <a:defRPr sz="1312"/>
            </a:lvl5pPr>
            <a:lvl6pPr marL="2999918" indent="0">
              <a:buNone/>
              <a:defRPr sz="1312"/>
            </a:lvl6pPr>
            <a:lvl7pPr marL="3599901" indent="0">
              <a:buNone/>
              <a:defRPr sz="1312"/>
            </a:lvl7pPr>
            <a:lvl8pPr marL="4199885" indent="0">
              <a:buNone/>
              <a:defRPr sz="1312"/>
            </a:lvl8pPr>
            <a:lvl9pPr marL="4799868" indent="0">
              <a:buNone/>
              <a:defRPr sz="1312"/>
            </a:lvl9pPr>
          </a:lstStyle>
          <a:p>
            <a:pPr lvl="0"/>
            <a:r>
              <a:rPr lang="en-US"/>
              <a:t>Click to edit Master text styles</a:t>
            </a:r>
          </a:p>
        </p:txBody>
      </p:sp>
      <p:sp>
        <p:nvSpPr>
          <p:cNvPr id="5" name="Date Placeholder 4"/>
          <p:cNvSpPr>
            <a:spLocks noGrp="1"/>
          </p:cNvSpPr>
          <p:nvPr>
            <p:ph type="dt" sz="half" idx="10"/>
          </p:nvPr>
        </p:nvSpPr>
        <p:spPr/>
        <p:txBody>
          <a:bodyPr/>
          <a:lstStyle/>
          <a:p>
            <a:fld id="{30FB9410-7CDC-4D3A-B4E4-07510D18C7A2}" type="datetime1">
              <a:rPr lang="tr-TR" smtClean="0"/>
              <a:t>17.03.2023</a:t>
            </a:fld>
            <a:endParaRPr lang="x-none"/>
          </a:p>
        </p:txBody>
      </p:sp>
      <p:sp>
        <p:nvSpPr>
          <p:cNvPr id="6" name="Footer Placeholder 5"/>
          <p:cNvSpPr>
            <a:spLocks noGrp="1"/>
          </p:cNvSpPr>
          <p:nvPr>
            <p:ph type="ftr" sz="quarter" idx="11"/>
          </p:nvPr>
        </p:nvSpPr>
        <p:spPr/>
        <p:txBody>
          <a:bodyPr/>
          <a:lstStyle/>
          <a:p>
            <a:r>
              <a:rPr lang="en-US"/>
              <a:t>Uluslararası Projeler Ofisi Elektronik Bülteni Sayı:6</a:t>
            </a:r>
            <a:endParaRPr lang="x-none" dirty="0"/>
          </a:p>
        </p:txBody>
      </p:sp>
      <p:sp>
        <p:nvSpPr>
          <p:cNvPr id="7" name="Slide Number Placeholder 6"/>
          <p:cNvSpPr>
            <a:spLocks noGrp="1"/>
          </p:cNvSpPr>
          <p:nvPr>
            <p:ph type="sldNum" sz="quarter" idx="12"/>
          </p:nvPr>
        </p:nvSpPr>
        <p:spPr/>
        <p:txBody>
          <a:bodyPr/>
          <a:lstStyle/>
          <a:p>
            <a:fld id="{C5BF9DD4-F9ED-1443-ABAE-5EA6AD65712C}" type="slidenum">
              <a:rPr lang="x-none" smtClean="0"/>
              <a:pPr/>
              <a:t>‹#›</a:t>
            </a:fld>
            <a:endParaRPr lang="x-none"/>
          </a:p>
        </p:txBody>
      </p:sp>
    </p:spTree>
    <p:extLst>
      <p:ext uri="{BB962C8B-B14F-4D97-AF65-F5344CB8AC3E}">
        <p14:creationId xmlns:p14="http://schemas.microsoft.com/office/powerpoint/2010/main" val="149095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79144"/>
            <a:ext cx="10867490" cy="17394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2395710"/>
            <a:ext cx="10867490" cy="57101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8341240"/>
            <a:ext cx="2834997" cy="479142"/>
          </a:xfrm>
          <a:prstGeom prst="rect">
            <a:avLst/>
          </a:prstGeom>
        </p:spPr>
        <p:txBody>
          <a:bodyPr vert="horz" lIns="91440" tIns="45720" rIns="91440" bIns="45720" rtlCol="0" anchor="ctr"/>
          <a:lstStyle>
            <a:lvl1pPr algn="l">
              <a:defRPr sz="1575">
                <a:solidFill>
                  <a:schemeClr val="tx1">
                    <a:tint val="75000"/>
                  </a:schemeClr>
                </a:solidFill>
              </a:defRPr>
            </a:lvl1pPr>
          </a:lstStyle>
          <a:p>
            <a:fld id="{27528105-C6FB-491C-B72C-82CF825BD2C2}" type="datetime1">
              <a:rPr lang="tr-TR" smtClean="0"/>
              <a:t>17.03.2023</a:t>
            </a:fld>
            <a:endParaRPr lang="x-none"/>
          </a:p>
        </p:txBody>
      </p:sp>
      <p:sp>
        <p:nvSpPr>
          <p:cNvPr id="5" name="Footer Placeholder 4"/>
          <p:cNvSpPr>
            <a:spLocks noGrp="1"/>
          </p:cNvSpPr>
          <p:nvPr>
            <p:ph type="ftr" sz="quarter" idx="3"/>
          </p:nvPr>
        </p:nvSpPr>
        <p:spPr>
          <a:xfrm>
            <a:off x="4173746" y="8341240"/>
            <a:ext cx="4252496" cy="479142"/>
          </a:xfrm>
          <a:prstGeom prst="rect">
            <a:avLst/>
          </a:prstGeom>
        </p:spPr>
        <p:txBody>
          <a:bodyPr vert="horz" lIns="91440" tIns="45720" rIns="91440" bIns="45720" rtlCol="0" anchor="ctr"/>
          <a:lstStyle>
            <a:lvl1pPr algn="ctr">
              <a:defRPr sz="1575">
                <a:solidFill>
                  <a:schemeClr val="tx1">
                    <a:tint val="75000"/>
                  </a:schemeClr>
                </a:solidFill>
              </a:defRPr>
            </a:lvl1pPr>
          </a:lstStyle>
          <a:p>
            <a:r>
              <a:rPr lang="en-US"/>
              <a:t>Uluslararası Projeler Ofisi Elektronik Bülteni Sayı:6</a:t>
            </a:r>
            <a:endParaRPr lang="x-none" dirty="0"/>
          </a:p>
        </p:txBody>
      </p:sp>
      <p:sp>
        <p:nvSpPr>
          <p:cNvPr id="6" name="Slide Number Placeholder 5"/>
          <p:cNvSpPr>
            <a:spLocks noGrp="1"/>
          </p:cNvSpPr>
          <p:nvPr>
            <p:ph type="sldNum" sz="quarter" idx="4"/>
          </p:nvPr>
        </p:nvSpPr>
        <p:spPr>
          <a:xfrm>
            <a:off x="8898742" y="8341240"/>
            <a:ext cx="2834997" cy="479142"/>
          </a:xfrm>
          <a:prstGeom prst="rect">
            <a:avLst/>
          </a:prstGeom>
        </p:spPr>
        <p:txBody>
          <a:bodyPr vert="horz" lIns="91440" tIns="45720" rIns="91440" bIns="45720" rtlCol="0" anchor="ctr"/>
          <a:lstStyle>
            <a:lvl1pPr algn="r">
              <a:defRPr sz="1575">
                <a:solidFill>
                  <a:schemeClr val="tx1">
                    <a:tint val="75000"/>
                  </a:schemeClr>
                </a:solidFill>
              </a:defRPr>
            </a:lvl1pPr>
          </a:lstStyle>
          <a:p>
            <a:fld id="{C5BF9DD4-F9ED-1443-ABAE-5EA6AD65712C}" type="slidenum">
              <a:rPr lang="x-none" smtClean="0"/>
              <a:pPr/>
              <a:t>‹#›</a:t>
            </a:fld>
            <a:endParaRPr lang="x-none"/>
          </a:p>
        </p:txBody>
      </p:sp>
    </p:spTree>
    <p:extLst>
      <p:ext uri="{BB962C8B-B14F-4D97-AF65-F5344CB8AC3E}">
        <p14:creationId xmlns:p14="http://schemas.microsoft.com/office/powerpoint/2010/main" val="2499676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1199967" rtl="0" eaLnBrk="1" latinLnBrk="0" hangingPunct="1">
        <a:lnSpc>
          <a:spcPct val="90000"/>
        </a:lnSpc>
        <a:spcBef>
          <a:spcPct val="0"/>
        </a:spcBef>
        <a:buNone/>
        <a:defRPr sz="5774" kern="1200">
          <a:solidFill>
            <a:schemeClr val="tx1"/>
          </a:solidFill>
          <a:latin typeface="+mj-lt"/>
          <a:ea typeface="+mj-ea"/>
          <a:cs typeface="+mj-cs"/>
        </a:defRPr>
      </a:lvl1pPr>
    </p:titleStyle>
    <p:bodyStyle>
      <a:lvl1pPr marL="299992" indent="-299992" algn="l" defTabSz="1199967" rtl="0" eaLnBrk="1" latinLnBrk="0" hangingPunct="1">
        <a:lnSpc>
          <a:spcPct val="90000"/>
        </a:lnSpc>
        <a:spcBef>
          <a:spcPts val="1312"/>
        </a:spcBef>
        <a:buFont typeface="Arial" panose="020B0604020202020204" pitchFamily="34" charset="0"/>
        <a:buChar char="•"/>
        <a:defRPr sz="3674" kern="1200">
          <a:solidFill>
            <a:schemeClr val="tx1"/>
          </a:solidFill>
          <a:latin typeface="+mn-lt"/>
          <a:ea typeface="+mn-ea"/>
          <a:cs typeface="+mn-cs"/>
        </a:defRPr>
      </a:lvl1pPr>
      <a:lvl2pPr marL="899975" indent="-299992" algn="l" defTabSz="1199967" rtl="0" eaLnBrk="1" latinLnBrk="0" hangingPunct="1">
        <a:lnSpc>
          <a:spcPct val="90000"/>
        </a:lnSpc>
        <a:spcBef>
          <a:spcPts val="656"/>
        </a:spcBef>
        <a:buFont typeface="Arial" panose="020B0604020202020204" pitchFamily="34" charset="0"/>
        <a:buChar char="•"/>
        <a:defRPr sz="3150" kern="1200">
          <a:solidFill>
            <a:schemeClr val="tx1"/>
          </a:solidFill>
          <a:latin typeface="+mn-lt"/>
          <a:ea typeface="+mn-ea"/>
          <a:cs typeface="+mn-cs"/>
        </a:defRPr>
      </a:lvl2pPr>
      <a:lvl3pPr marL="1499959" indent="-299992" algn="l" defTabSz="1199967" rtl="0" eaLnBrk="1" latinLnBrk="0" hangingPunct="1">
        <a:lnSpc>
          <a:spcPct val="90000"/>
        </a:lnSpc>
        <a:spcBef>
          <a:spcPts val="656"/>
        </a:spcBef>
        <a:buFont typeface="Arial" panose="020B0604020202020204" pitchFamily="34" charset="0"/>
        <a:buChar char="•"/>
        <a:defRPr sz="2625" kern="1200">
          <a:solidFill>
            <a:schemeClr val="tx1"/>
          </a:solidFill>
          <a:latin typeface="+mn-lt"/>
          <a:ea typeface="+mn-ea"/>
          <a:cs typeface="+mn-cs"/>
        </a:defRPr>
      </a:lvl3pPr>
      <a:lvl4pPr marL="2099942"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4pPr>
      <a:lvl5pPr marL="2699926"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5pPr>
      <a:lvl6pPr marL="3299910"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6pPr>
      <a:lvl7pPr marL="3899893"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7pPr>
      <a:lvl8pPr marL="4499877"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8pPr>
      <a:lvl9pPr marL="5099860"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9pPr>
    </p:bodyStyle>
    <p:otherStyle>
      <a:defPPr>
        <a:defRPr lang="en-US"/>
      </a:defPPr>
      <a:lvl1pPr marL="0" algn="l" defTabSz="1199967" rtl="0" eaLnBrk="1" latinLnBrk="0" hangingPunct="1">
        <a:defRPr sz="2362" kern="1200">
          <a:solidFill>
            <a:schemeClr val="tx1"/>
          </a:solidFill>
          <a:latin typeface="+mn-lt"/>
          <a:ea typeface="+mn-ea"/>
          <a:cs typeface="+mn-cs"/>
        </a:defRPr>
      </a:lvl1pPr>
      <a:lvl2pPr marL="599984" algn="l" defTabSz="1199967" rtl="0" eaLnBrk="1" latinLnBrk="0" hangingPunct="1">
        <a:defRPr sz="2362" kern="1200">
          <a:solidFill>
            <a:schemeClr val="tx1"/>
          </a:solidFill>
          <a:latin typeface="+mn-lt"/>
          <a:ea typeface="+mn-ea"/>
          <a:cs typeface="+mn-cs"/>
        </a:defRPr>
      </a:lvl2pPr>
      <a:lvl3pPr marL="1199967" algn="l" defTabSz="1199967" rtl="0" eaLnBrk="1" latinLnBrk="0" hangingPunct="1">
        <a:defRPr sz="2362" kern="1200">
          <a:solidFill>
            <a:schemeClr val="tx1"/>
          </a:solidFill>
          <a:latin typeface="+mn-lt"/>
          <a:ea typeface="+mn-ea"/>
          <a:cs typeface="+mn-cs"/>
        </a:defRPr>
      </a:lvl3pPr>
      <a:lvl4pPr marL="1799951" algn="l" defTabSz="1199967" rtl="0" eaLnBrk="1" latinLnBrk="0" hangingPunct="1">
        <a:defRPr sz="2362" kern="1200">
          <a:solidFill>
            <a:schemeClr val="tx1"/>
          </a:solidFill>
          <a:latin typeface="+mn-lt"/>
          <a:ea typeface="+mn-ea"/>
          <a:cs typeface="+mn-cs"/>
        </a:defRPr>
      </a:lvl4pPr>
      <a:lvl5pPr marL="2399934" algn="l" defTabSz="1199967" rtl="0" eaLnBrk="1" latinLnBrk="0" hangingPunct="1">
        <a:defRPr sz="2362" kern="1200">
          <a:solidFill>
            <a:schemeClr val="tx1"/>
          </a:solidFill>
          <a:latin typeface="+mn-lt"/>
          <a:ea typeface="+mn-ea"/>
          <a:cs typeface="+mn-cs"/>
        </a:defRPr>
      </a:lvl5pPr>
      <a:lvl6pPr marL="2999918" algn="l" defTabSz="1199967" rtl="0" eaLnBrk="1" latinLnBrk="0" hangingPunct="1">
        <a:defRPr sz="2362" kern="1200">
          <a:solidFill>
            <a:schemeClr val="tx1"/>
          </a:solidFill>
          <a:latin typeface="+mn-lt"/>
          <a:ea typeface="+mn-ea"/>
          <a:cs typeface="+mn-cs"/>
        </a:defRPr>
      </a:lvl6pPr>
      <a:lvl7pPr marL="3599901" algn="l" defTabSz="1199967" rtl="0" eaLnBrk="1" latinLnBrk="0" hangingPunct="1">
        <a:defRPr sz="2362" kern="1200">
          <a:solidFill>
            <a:schemeClr val="tx1"/>
          </a:solidFill>
          <a:latin typeface="+mn-lt"/>
          <a:ea typeface="+mn-ea"/>
          <a:cs typeface="+mn-cs"/>
        </a:defRPr>
      </a:lvl7pPr>
      <a:lvl8pPr marL="4199885" algn="l" defTabSz="1199967" rtl="0" eaLnBrk="1" latinLnBrk="0" hangingPunct="1">
        <a:defRPr sz="2362" kern="1200">
          <a:solidFill>
            <a:schemeClr val="tx1"/>
          </a:solidFill>
          <a:latin typeface="+mn-lt"/>
          <a:ea typeface="+mn-ea"/>
          <a:cs typeface="+mn-cs"/>
        </a:defRPr>
      </a:lvl8pPr>
      <a:lvl9pPr marL="4799868" algn="l" defTabSz="1199967" rtl="0" eaLnBrk="1" latinLnBrk="0" hangingPunct="1">
        <a:defRPr sz="23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Km8XLMdYpw"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programmes/horizon/lump-sum/dashboard" TargetMode="External"/><Relationship Id="rId5" Type="http://schemas.openxmlformats.org/officeDocument/2006/relationships/hyperlink" Target="https://webgate.ec.europa.eu/dashboard/sense/app/8137d1f5-1742-48cb-91be-9ddef367eab1/sheet/4304a311-3099-4fe1-97ed-41f6f2782651/state/analysis" TargetMode="External"/><Relationship Id="rId4" Type="http://schemas.openxmlformats.org/officeDocument/2006/relationships/hyperlink" Target="https://ufukavrupa.org.tr/sites/default/files/inline-files/Cagr%C4%B1%20Detaylar%C4%B1_Ortak%20Arama.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ubitak.gov.tr/tr/duyuru/embo-genc-arastirmaci-programina-basvurular-icin-son-tarih-1-nisan-2023"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w8BK6LBK70LuWgS78vG0bi--9pEfevvU/edi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tubitak.gov.tr/sites/default/files/3125/2565_mcst_2023_call_text.pdf" TargetMode="External"/><Relationship Id="rId5" Type="http://schemas.openxmlformats.org/officeDocument/2006/relationships/hyperlink" Target="https://uidb-pbs.tubitak.gov.tr/" TargetMode="External"/><Relationship Id="rId4" Type="http://schemas.openxmlformats.org/officeDocument/2006/relationships/hyperlink" Target="https://www.plumtri.org/member/networki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3.jpg"/><Relationship Id="rId7" Type="http://schemas.openxmlformats.org/officeDocument/2006/relationships/slide" Target="slide19.xml"/><Relationship Id="rId12"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8.xml"/><Relationship Id="rId5" Type="http://schemas.openxmlformats.org/officeDocument/2006/relationships/slide" Target="slide14.xml"/><Relationship Id="rId10" Type="http://schemas.openxmlformats.org/officeDocument/2006/relationships/slide" Target="slide26.xml"/><Relationship Id="rId4" Type="http://schemas.openxmlformats.org/officeDocument/2006/relationships/slide" Target="slide4.xml"/><Relationship Id="rId9" Type="http://schemas.openxmlformats.org/officeDocument/2006/relationships/slide" Target="slide2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cordis.europa.eu/home_en.html" TargetMode="External"/><Relationship Id="rId13" Type="http://schemas.openxmlformats.org/officeDocument/2006/relationships/hyperlink" Target="http://erc.europa.eu/" TargetMode="External"/><Relationship Id="rId18" Type="http://schemas.openxmlformats.org/officeDocument/2006/relationships/hyperlink" Target="https://cordis.europa.eu/" TargetMode="External"/><Relationship Id="rId3" Type="http://schemas.openxmlformats.org/officeDocument/2006/relationships/hyperlink" Target="https://ufukavrupa.org.tr/tr" TargetMode="External"/><Relationship Id="rId7" Type="http://schemas.openxmlformats.org/officeDocument/2006/relationships/hyperlink" Target="https://commission.europa.eu/research-and-innovation/partners-networking/find-project-partner_en" TargetMode="External"/><Relationship Id="rId12" Type="http://schemas.openxmlformats.org/officeDocument/2006/relationships/hyperlink" Target="http://ec.europa.eu/research/mariecurieactions/" TargetMode="External"/><Relationship Id="rId17" Type="http://schemas.openxmlformats.org/officeDocument/2006/relationships/hyperlink" Target="http://ec.europa.eu/research/participants/docs/h2020-funding-guide/grants/applying-for-funding/find-partners_en.htm" TargetMode="External"/><Relationship Id="rId2" Type="http://schemas.openxmlformats.org/officeDocument/2006/relationships/image" Target="../media/image10.jpg"/><Relationship Id="rId16" Type="http://schemas.openxmlformats.org/officeDocument/2006/relationships/hyperlink" Target="https://www.eacea.ec.europa.eu/grants/2021-2027_en" TargetMode="External"/><Relationship Id="rId20" Type="http://schemas.openxmlformats.org/officeDocument/2006/relationships/hyperlink" Target="https://ufukavrupa.org.tr/tr/kim-kimdir" TargetMode="External"/><Relationship Id="rId1" Type="http://schemas.openxmlformats.org/officeDocument/2006/relationships/slideLayout" Target="../slideLayouts/slideLayout2.xml"/><Relationship Id="rId6" Type="http://schemas.openxmlformats.org/officeDocument/2006/relationships/hyperlink" Target="http://ec.europa.eu/research/participants/portal/desktop/en/experts/index.html" TargetMode="External"/><Relationship Id="rId11" Type="http://schemas.openxmlformats.org/officeDocument/2006/relationships/hyperlink" Target="http://mariecurieactions.blogspot.be/" TargetMode="External"/><Relationship Id="rId5" Type="http://schemas.openxmlformats.org/officeDocument/2006/relationships/hyperlink" Target="https://ec.europa.eu/info/funding-tenders/opportunities/portal/screen/home" TargetMode="External"/><Relationship Id="rId15" Type="http://schemas.openxmlformats.org/officeDocument/2006/relationships/hyperlink" Target="http://www.ua.gov.tr/" TargetMode="External"/><Relationship Id="rId10" Type="http://schemas.openxmlformats.org/officeDocument/2006/relationships/hyperlink" Target="https://www.b2match.com/" TargetMode="External"/><Relationship Id="rId19" Type="http://schemas.openxmlformats.org/officeDocument/2006/relationships/hyperlink" Target="https://ec.europa.eu/research/participants/data/ref/h2020/wp/2014_2015/annexes/h2020-wp1415-annex-g-trl_en.pdf" TargetMode="External"/><Relationship Id="rId4" Type="http://schemas.openxmlformats.org/officeDocument/2006/relationships/hyperlink" Target="https://ardek.itu.edu.tr/anasayfa" TargetMode="External"/><Relationship Id="rId9" Type="http://schemas.openxmlformats.org/officeDocument/2006/relationships/hyperlink" Target="https://research-and-innovation.ec.europa.eu/events/upcoming-events_en" TargetMode="External"/><Relationship Id="rId14" Type="http://schemas.openxmlformats.org/officeDocument/2006/relationships/hyperlink" Target="http://ec.europa.eu/euraxes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bmerkezi-arastirma.itu.edu.tr/?sid=1706"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mailto:ardek@itu.edu.tr" TargetMode="External"/><Relationship Id="rId4" Type="http://schemas.openxmlformats.org/officeDocument/2006/relationships/hyperlink" Target="mailto:eucentre@itu.edu.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hCtqF18GDTZj_Z1y2-5JiA"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hyperlink" Target="https://www.instagram.com/integreutor/" TargetMode="External"/><Relationship Id="rId4" Type="http://schemas.openxmlformats.org/officeDocument/2006/relationships/hyperlink" Target="https://integreutor.itu.edu.t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B1C4E0-0EB1-1442-9E17-B93B7FDCBB76}"/>
              </a:ext>
            </a:extLst>
          </p:cNvPr>
          <p:cNvSpPr/>
          <p:nvPr/>
        </p:nvSpPr>
        <p:spPr>
          <a:xfrm>
            <a:off x="5791199" y="4325298"/>
            <a:ext cx="3315315" cy="830997"/>
          </a:xfrm>
          <a:prstGeom prst="rect">
            <a:avLst/>
          </a:prstGeom>
        </p:spPr>
        <p:txBody>
          <a:bodyPr wrap="square">
            <a:spAutoFit/>
          </a:bodyPr>
          <a:lstStyle/>
          <a:p>
            <a:r>
              <a:rPr lang="tr-TR" sz="2400" dirty="0">
                <a:solidFill>
                  <a:schemeClr val="bg1"/>
                </a:solidFill>
                <a:latin typeface="+mj-lt"/>
                <a:cs typeface="Arial Narrow" panose="020B0604020202020204" pitchFamily="34" charset="0"/>
              </a:rPr>
              <a:t>Uluslararası Projeler </a:t>
            </a:r>
            <a:r>
              <a:rPr lang="en-US" sz="2400" dirty="0">
                <a:solidFill>
                  <a:schemeClr val="bg1"/>
                </a:solidFill>
                <a:latin typeface="+mj-lt"/>
                <a:cs typeface="Arial Narrow" panose="020B0604020202020204" pitchFamily="34" charset="0"/>
              </a:rPr>
              <a:t>Ofisi </a:t>
            </a:r>
            <a:r>
              <a:rPr lang="en-US" sz="2400" dirty="0" err="1">
                <a:solidFill>
                  <a:schemeClr val="bg1"/>
                </a:solidFill>
                <a:latin typeface="+mj-lt"/>
                <a:cs typeface="Arial Narrow" panose="020B0604020202020204" pitchFamily="34" charset="0"/>
              </a:rPr>
              <a:t>Elektronik</a:t>
            </a:r>
            <a:r>
              <a:rPr lang="tr-TR" sz="2400" dirty="0">
                <a:solidFill>
                  <a:schemeClr val="bg1"/>
                </a:solidFill>
                <a:latin typeface="+mj-lt"/>
                <a:cs typeface="Arial Narrow" panose="020B0604020202020204" pitchFamily="34" charset="0"/>
              </a:rPr>
              <a:t> </a:t>
            </a:r>
            <a:r>
              <a:rPr lang="en-US" sz="2400" dirty="0" err="1">
                <a:solidFill>
                  <a:schemeClr val="bg1"/>
                </a:solidFill>
                <a:latin typeface="+mj-lt"/>
                <a:cs typeface="Arial Narrow" panose="020B0604020202020204" pitchFamily="34" charset="0"/>
              </a:rPr>
              <a:t>Bülteni</a:t>
            </a:r>
            <a:endParaRPr lang="x-none" sz="2400" dirty="0">
              <a:solidFill>
                <a:schemeClr val="bg1"/>
              </a:solidFill>
              <a:latin typeface="+mj-lt"/>
              <a:cs typeface="Arial Narrow" panose="020B0604020202020204" pitchFamily="34" charset="0"/>
            </a:endParaRPr>
          </a:p>
        </p:txBody>
      </p:sp>
      <p:sp>
        <p:nvSpPr>
          <p:cNvPr id="11" name="Rectangle 10">
            <a:extLst>
              <a:ext uri="{FF2B5EF4-FFF2-40B4-BE49-F238E27FC236}">
                <a16:creationId xmlns:a16="http://schemas.microsoft.com/office/drawing/2014/main" id="{6AFFEC01-6AA0-C54B-B2F3-44252C5328E7}"/>
              </a:ext>
            </a:extLst>
          </p:cNvPr>
          <p:cNvSpPr/>
          <p:nvPr/>
        </p:nvSpPr>
        <p:spPr>
          <a:xfrm>
            <a:off x="9126166" y="3714939"/>
            <a:ext cx="3049434" cy="1569660"/>
          </a:xfrm>
          <a:prstGeom prst="rect">
            <a:avLst/>
          </a:prstGeom>
        </p:spPr>
        <p:txBody>
          <a:bodyPr wrap="square">
            <a:spAutoFit/>
          </a:bodyPr>
          <a:lstStyle/>
          <a:p>
            <a:pPr algn="ctr"/>
            <a:r>
              <a:rPr lang="tr-TR" sz="9600" i="1" dirty="0">
                <a:solidFill>
                  <a:srgbClr val="2E2F2E"/>
                </a:solidFill>
                <a:latin typeface="Arial Narrow" panose="020B0604020202020204" pitchFamily="34" charset="0"/>
                <a:cs typeface="Arial Narrow" panose="020B0604020202020204" pitchFamily="34" charset="0"/>
              </a:rPr>
              <a:t>2</a:t>
            </a:r>
            <a:endParaRPr lang="en-US" sz="9600" i="1" dirty="0">
              <a:solidFill>
                <a:srgbClr val="2E2F2E"/>
              </a:solidFill>
              <a:latin typeface="Arial Narrow" panose="020B0604020202020204" pitchFamily="34" charset="0"/>
              <a:cs typeface="Arial Narrow" panose="020B0604020202020204" pitchFamily="34" charset="0"/>
            </a:endParaRPr>
          </a:p>
        </p:txBody>
      </p:sp>
      <p:sp>
        <p:nvSpPr>
          <p:cNvPr id="13" name="Rectangle 12">
            <a:extLst>
              <a:ext uri="{FF2B5EF4-FFF2-40B4-BE49-F238E27FC236}">
                <a16:creationId xmlns:a16="http://schemas.microsoft.com/office/drawing/2014/main" id="{6B99A945-A602-824C-97D3-B9695CFBC7FE}"/>
              </a:ext>
            </a:extLst>
          </p:cNvPr>
          <p:cNvSpPr/>
          <p:nvPr/>
        </p:nvSpPr>
        <p:spPr>
          <a:xfrm>
            <a:off x="9648039" y="4503790"/>
            <a:ext cx="2005689" cy="461665"/>
          </a:xfrm>
          <a:prstGeom prst="rect">
            <a:avLst/>
          </a:prstGeom>
        </p:spPr>
        <p:txBody>
          <a:bodyPr wrap="square">
            <a:spAutoFit/>
          </a:bodyPr>
          <a:lstStyle/>
          <a:p>
            <a:r>
              <a:rPr lang="en-US" sz="2400" dirty="0" err="1">
                <a:solidFill>
                  <a:srgbClr val="2E2F2E"/>
                </a:solidFill>
                <a:latin typeface="Arial Narrow" panose="020B0604020202020204" pitchFamily="34" charset="0"/>
                <a:cs typeface="Arial Narrow" panose="020B0604020202020204" pitchFamily="34" charset="0"/>
              </a:rPr>
              <a:t>Sayı</a:t>
            </a:r>
            <a:r>
              <a:rPr lang="en-US" sz="2400" dirty="0">
                <a:solidFill>
                  <a:srgbClr val="2E2F2E"/>
                </a:solidFill>
                <a:latin typeface="Arial Narrow" panose="020B0604020202020204" pitchFamily="34" charset="0"/>
                <a:cs typeface="Arial Narrow" panose="020B0604020202020204" pitchFamily="34" charset="0"/>
              </a:rPr>
              <a:t>:</a:t>
            </a:r>
            <a:endParaRPr lang="x-none" sz="2400" dirty="0">
              <a:solidFill>
                <a:srgbClr val="2E2F2E"/>
              </a:solidFill>
              <a:latin typeface="Arial Narrow" panose="020B0604020202020204" pitchFamily="34" charset="0"/>
              <a:cs typeface="Arial Narrow" panose="020B0604020202020204" pitchFamily="34" charset="0"/>
            </a:endParaRPr>
          </a:p>
        </p:txBody>
      </p:sp>
      <p:sp>
        <p:nvSpPr>
          <p:cNvPr id="6" name="Rectangle 5">
            <a:extLst>
              <a:ext uri="{FF2B5EF4-FFF2-40B4-BE49-F238E27FC236}">
                <a16:creationId xmlns:a16="http://schemas.microsoft.com/office/drawing/2014/main" id="{9E726F57-4297-EB41-89A9-539BE96DA199}"/>
              </a:ext>
            </a:extLst>
          </p:cNvPr>
          <p:cNvSpPr/>
          <p:nvPr/>
        </p:nvSpPr>
        <p:spPr>
          <a:xfrm>
            <a:off x="9648039" y="4965455"/>
            <a:ext cx="3049434" cy="601383"/>
          </a:xfrm>
          <a:prstGeom prst="rect">
            <a:avLst/>
          </a:prstGeom>
        </p:spPr>
        <p:txBody>
          <a:bodyPr wrap="square">
            <a:spAutoFit/>
          </a:bodyPr>
          <a:lstStyle/>
          <a:p>
            <a:r>
              <a:rPr lang="en-US" sz="3308" i="1" dirty="0">
                <a:solidFill>
                  <a:srgbClr val="2E2F2E"/>
                </a:solidFill>
                <a:latin typeface="Arial Narrow" panose="020B0604020202020204" pitchFamily="34" charset="0"/>
                <a:cs typeface="Arial Narrow" panose="020B0604020202020204" pitchFamily="34" charset="0"/>
              </a:rPr>
              <a:t>202</a:t>
            </a:r>
            <a:r>
              <a:rPr lang="tr-TR" sz="3308" i="1" dirty="0">
                <a:solidFill>
                  <a:srgbClr val="2E2F2E"/>
                </a:solidFill>
                <a:latin typeface="Arial Narrow" panose="020B0604020202020204" pitchFamily="34" charset="0"/>
                <a:cs typeface="Arial Narrow" panose="020B0604020202020204" pitchFamily="34" charset="0"/>
              </a:rPr>
              <a:t>3</a:t>
            </a:r>
            <a:endParaRPr lang="x-none" sz="3308" i="1" dirty="0">
              <a:solidFill>
                <a:srgbClr val="2E2F2E"/>
              </a:solidFill>
              <a:latin typeface="Arial Narrow" panose="020B0604020202020204" pitchFamily="34" charset="0"/>
              <a:cs typeface="Arial Narrow" panose="020B0604020202020204" pitchFamily="34" charset="0"/>
            </a:endParaRPr>
          </a:p>
        </p:txBody>
      </p:sp>
      <p:cxnSp>
        <p:nvCxnSpPr>
          <p:cNvPr id="3" name="Straight Connector 2">
            <a:extLst>
              <a:ext uri="{FF2B5EF4-FFF2-40B4-BE49-F238E27FC236}">
                <a16:creationId xmlns:a16="http://schemas.microsoft.com/office/drawing/2014/main" id="{43C06F8C-195B-3B4E-9EAB-72F26A6FBEE0}"/>
              </a:ext>
            </a:extLst>
          </p:cNvPr>
          <p:cNvCxnSpPr>
            <a:cxnSpLocks/>
          </p:cNvCxnSpPr>
          <p:nvPr/>
        </p:nvCxnSpPr>
        <p:spPr>
          <a:xfrm>
            <a:off x="9106515" y="4167022"/>
            <a:ext cx="19651" cy="14209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06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191911" y="395111"/>
            <a:ext cx="12157557" cy="3643818"/>
          </a:xfrm>
          <a:prstGeom prst="rect">
            <a:avLst/>
          </a:prstGeom>
        </p:spPr>
        <p:txBody>
          <a:bodyPr wrap="square">
            <a:spAutoFit/>
          </a:bodyPr>
          <a:lstStyle/>
          <a:p>
            <a:pPr lvl="0" algn="just">
              <a:lnSpc>
                <a:spcPct val="115000"/>
              </a:lnSpc>
              <a:spcAft>
                <a:spcPts val="1000"/>
              </a:spcAft>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tr-TR"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Oil4food Projesi Kabul Edildi!</a:t>
            </a:r>
          </a:p>
          <a:p>
            <a:pPr lvl="0" algn="just">
              <a:lnSpc>
                <a:spcPct val="115000"/>
              </a:lnSpc>
              <a:spcAft>
                <a:spcPts val="1000"/>
              </a:spcAft>
            </a:pPr>
            <a:r>
              <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rPr>
              <a:t>İTÜ Gıda Mühendisliği Bölümü öğretim üyesi Prof. Dr. Esra Çapanoğlu Güven’in Oil4food projesi PRIMA Programı 2022 yılı Bölüm 2 çağrısı kapsamında desteklenmeye değer görüldü.</a:t>
            </a:r>
          </a:p>
          <a:p>
            <a:pPr lvl="0" algn="just">
              <a:lnSpc>
                <a:spcPct val="115000"/>
              </a:lnSpc>
              <a:spcAft>
                <a:spcPts val="1000"/>
              </a:spcAft>
            </a:pPr>
            <a:r>
              <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rPr>
              <a:t>Zeytinyağı ve Akdeniz beslenmesini sürdürülebilirlik bakış açısıyla ele alan ve kısa adı Oil4food olan proje, “Yan Ürünlerden İşlevsel Bir Gıdaya: Sürdürülebilir bir Zeytinyağı Sistemi ve Daha Sağlıklı Bir Akdeniz Beslenmesi İçin Mikrobiyal Kaynaklar” başlığını taşıyor. Açıklanan çağrı sonuçlarına göre desteğe hak kazanan 25 proje arasında yer alan Oil4food, Türkiye’den desteklenecek 13 projeden biri oldu. İTÜ’nün “koordinatör” kurum olarak yer aldığı projede Almanya, İspanya, İtalya, Fas ve Mısır’dan paydaşlar konsorsiyum ortağı olarak yer almaktadır.</a:t>
            </a: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46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191911" y="395111"/>
            <a:ext cx="12157557" cy="3857338"/>
          </a:xfrm>
          <a:prstGeom prst="rect">
            <a:avLst/>
          </a:prstGeom>
        </p:spPr>
        <p:txBody>
          <a:bodyPr wrap="square">
            <a:spAutoFit/>
          </a:bodyPr>
          <a:lstStyle/>
          <a:p>
            <a:pPr algn="just">
              <a:lnSpc>
                <a:spcPct val="107000"/>
              </a:lnSpc>
              <a:spcAft>
                <a:spcPts val="800"/>
              </a:spcAft>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tr-TR"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EMPOWER Projesi Eğitim İçeriği Pilot Çalışması Gerçekleştirildi!</a:t>
            </a:r>
            <a:endParaRPr lang="tr-TR"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İstanbul Valiliği’nin yürütücüsü olduğu ve İstanbul Teknik Üniversitesi’nin partner olarak yer aldığı Erasmus+ KA204 “Empowering Persons with Disabilities through Effective </a:t>
            </a:r>
            <a:r>
              <a:rPr lang="en-US" dirty="0"/>
              <a:t>Disaster Management</a:t>
            </a:r>
            <a:r>
              <a:rPr lang="tr-TR" dirty="0">
                <a:latin typeface="Calibri" panose="020F0502020204030204" pitchFamily="34" charset="0"/>
                <a:ea typeface="Calibri" panose="020F0502020204030204" pitchFamily="34" charset="0"/>
                <a:cs typeface="Times New Roman" panose="02020603050405020304" pitchFamily="18" charset="0"/>
              </a:rPr>
              <a:t>” projesi etkin afet yönetimi yoluyla engelli insanları güçlendirmeyi, afetlerin artan riskleri konusunda engellilerin ve bakıcılarının bilinçlendirilmesi, erişilebilir öğrenme merkezindeki eğitim içerikleri ve erişilebilir öğrenme materyalleri aracılığıyla engelli bireyleri ve bakıcılarını doğal afetlere daha iyi hazırlamayı, bakıcıları afet yönetimi süreçlerinde desteklemeyi, engellilik ve afetlerden sorumlu yetkililerin ve politika yapıcıların, sivil koruma gönüllülerinin bilgi ve farkındalığını artırmayı, toplum genelinde bir engellilik ve afet kültürü oluşturmayı ve engelliliği afet yönetimi döngüsüne dahil etmeyi amaçlamaktadır. Bu proje kapsamında üretilen eğitim içeriklerinin pilot çalışması 6 Ocak’ta İstanbul’da gerçekleştirildi. 50’den fazla katılımcı dahil olduğu etkinlikte; deprem, sel ve yangın gibi felaketlerde engelli bireylerle ilgilenen kişilerin afet öncesi, sırasında ve sonrasında nasıl davranması gerektiği aktarıldı.</a:t>
            </a: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3"/>
          <a:stretch>
            <a:fillRect/>
          </a:stretch>
        </p:blipFill>
        <p:spPr>
          <a:xfrm>
            <a:off x="2619022" y="4097867"/>
            <a:ext cx="6931378" cy="3578577"/>
          </a:xfrm>
          <a:prstGeom prst="rect">
            <a:avLst/>
          </a:prstGeom>
        </p:spPr>
      </p:pic>
    </p:spTree>
    <p:extLst>
      <p:ext uri="{BB962C8B-B14F-4D97-AF65-F5344CB8AC3E}">
        <p14:creationId xmlns:p14="http://schemas.microsoft.com/office/powerpoint/2010/main" val="291102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191911" y="395111"/>
            <a:ext cx="12157557" cy="3959930"/>
          </a:xfrm>
          <a:prstGeom prst="rect">
            <a:avLst/>
          </a:prstGeom>
        </p:spPr>
        <p:txBody>
          <a:bodyPr wrap="square">
            <a:spAutoFit/>
          </a:bodyPr>
          <a:lstStyle/>
          <a:p>
            <a:pPr algn="just">
              <a:lnSpc>
                <a:spcPct val="107000"/>
              </a:lnSpc>
              <a:spcAft>
                <a:spcPts val="800"/>
              </a:spcAft>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REVET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Projesi</a:t>
            </a: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Yönetim</a:t>
            </a: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Toplantısı</a:t>
            </a: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Bolonya’da</a:t>
            </a:r>
            <a:r>
              <a:rPr lang="en-GB"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Gerçekleştirildi</a:t>
            </a:r>
            <a:r>
              <a:rPr lang="tr-TR"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tr-TR"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İstanbul Teknik </a:t>
            </a:r>
            <a:r>
              <a:rPr lang="en-GB" dirty="0" err="1">
                <a:latin typeface="Calibri" panose="020F0502020204030204" pitchFamily="34" charset="0"/>
                <a:ea typeface="Calibri" panose="020F0502020204030204" pitchFamily="34" charset="0"/>
                <a:cs typeface="Times New Roman" panose="02020603050405020304" pitchFamily="18" charset="0"/>
              </a:rPr>
              <a:t>Üniversitesi’nin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yürütücü</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olarak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aldığı</a:t>
            </a:r>
            <a:r>
              <a:rPr lang="en-GB" dirty="0">
                <a:latin typeface="Calibri" panose="020F0502020204030204" pitchFamily="34" charset="0"/>
                <a:ea typeface="Calibri" panose="020F0502020204030204" pitchFamily="34" charset="0"/>
                <a:cs typeface="Times New Roman" panose="02020603050405020304" pitchFamily="18" charset="0"/>
              </a:rPr>
              <a:t> Erasmus+ KA202 “RE-VET European Training Curriculum for Restoration Workers” </a:t>
            </a:r>
            <a:r>
              <a:rPr lang="en-GB" dirty="0" err="1">
                <a:latin typeface="Calibri" panose="020F0502020204030204" pitchFamily="34" charset="0"/>
                <a:ea typeface="Calibri" panose="020F0502020204030204" pitchFamily="34" charset="0"/>
                <a:cs typeface="Times New Roman" panose="02020603050405020304" pitchFamily="18" charset="0"/>
              </a:rPr>
              <a:t>projesi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çevrimiçi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bir</a:t>
            </a:r>
            <a:r>
              <a:rPr lang="en-GB" dirty="0">
                <a:latin typeface="Calibri" panose="020F0502020204030204" pitchFamily="34" charset="0"/>
                <a:ea typeface="Calibri" panose="020F0502020204030204" pitchFamily="34" charset="0"/>
                <a:cs typeface="Times New Roman" panose="02020603050405020304" pitchFamily="18" charset="0"/>
              </a:rPr>
              <a:t> platform </a:t>
            </a:r>
            <a:r>
              <a:rPr lang="en-GB" dirty="0" err="1">
                <a:latin typeface="Calibri" panose="020F0502020204030204" pitchFamily="34" charset="0"/>
                <a:ea typeface="Calibri" panose="020F0502020204030204" pitchFamily="34" charset="0"/>
                <a:cs typeface="Times New Roman" panose="02020603050405020304" pitchFamily="18" charset="0"/>
              </a:rPr>
              <a:t>aracılığıyla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koruma</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restorasyon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alanlarında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zanaatkarların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yetkinliklerini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geliştirmek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için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eğitim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fırsatları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sağlamayı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amaçlamaktadır</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Bu </a:t>
            </a:r>
            <a:r>
              <a:rPr lang="en-GB" dirty="0" err="1">
                <a:latin typeface="Calibri" panose="020F0502020204030204" pitchFamily="34" charset="0"/>
                <a:ea typeface="Calibri" panose="020F0502020204030204" pitchFamily="34" charset="0"/>
                <a:cs typeface="Times New Roman" panose="02020603050405020304" pitchFamily="18" charset="0"/>
              </a:rPr>
              <a:t>proje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geliştirilen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Beceriler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Platformu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hedeflenen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yenilikçi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sürdürülebilir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şekilde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beceri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gündemleri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geliştirme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belirli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becerilerin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sağlanması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uygulanması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güncellenmesine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doğrudan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dahil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olanları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dahil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etme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fırsatı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sağlamaktadır</a:t>
            </a:r>
            <a:r>
              <a:rPr lang="en-GB" dirty="0">
                <a:latin typeface="Calibri" panose="020F0502020204030204" pitchFamily="34" charset="0"/>
                <a:ea typeface="Calibri" panose="020F0502020204030204" pitchFamily="34" charset="0"/>
                <a:cs typeface="Times New Roman" panose="02020603050405020304" pitchFamily="18" charset="0"/>
              </a:rPr>
              <a:t>. Bu platform </a:t>
            </a:r>
            <a:r>
              <a:rPr lang="en-GB" dirty="0" err="1">
                <a:latin typeface="Calibri" panose="020F0502020204030204" pitchFamily="34" charset="0"/>
                <a:ea typeface="Calibri" panose="020F0502020204030204" pitchFamily="34" charset="0"/>
                <a:cs typeface="Times New Roman" panose="02020603050405020304" pitchFamily="18" charset="0"/>
              </a:rPr>
              <a:t>ve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işgücü</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piyasasındaki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talebe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bağlı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olarak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geliştirilen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eğitim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içerikleri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aracılığıyla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kişisel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beceriler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desteklenecektir</a:t>
            </a:r>
            <a:r>
              <a:rPr lang="en-GB" dirty="0">
                <a:latin typeface="Calibri" panose="020F0502020204030204" pitchFamily="34" charset="0"/>
                <a:ea typeface="Calibri" panose="020F0502020204030204" pitchFamily="34" charset="0"/>
                <a:cs typeface="Times New Roman" panose="02020603050405020304" pitchFamily="18" charset="0"/>
              </a:rPr>
              <a:t>. Bu </a:t>
            </a:r>
            <a:r>
              <a:rPr lang="en-GB" dirty="0" err="1">
                <a:latin typeface="Calibri" panose="020F0502020204030204" pitchFamily="34" charset="0"/>
                <a:ea typeface="Calibri" panose="020F0502020204030204" pitchFamily="34" charset="0"/>
                <a:cs typeface="Times New Roman" panose="02020603050405020304" pitchFamily="18" charset="0"/>
              </a:rPr>
              <a:t>kapsamda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projenin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dördüncü</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yönetim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toplantısı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Bolonya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İtalya’da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bütün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proje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ortaklarının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katılımıyla</a:t>
            </a:r>
            <a:r>
              <a:rPr lang="en-GB" dirty="0">
                <a:latin typeface="Calibri" panose="020F0502020204030204" pitchFamily="34" charset="0"/>
                <a:ea typeface="Calibri" panose="020F0502020204030204" pitchFamily="34" charset="0"/>
                <a:cs typeface="Times New Roman" panose="02020603050405020304" pitchFamily="18" charset="0"/>
              </a:rPr>
              <a:t> 21-22 </a:t>
            </a:r>
            <a:r>
              <a:rPr lang="en-GB" dirty="0" err="1">
                <a:latin typeface="Calibri" panose="020F0502020204030204" pitchFamily="34" charset="0"/>
                <a:ea typeface="Calibri" panose="020F0502020204030204" pitchFamily="34" charset="0"/>
                <a:cs typeface="Times New Roman" panose="02020603050405020304" pitchFamily="18" charset="0"/>
              </a:rPr>
              <a:t>Şubat’ta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Bolonya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Üniversitesi’nin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ev</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sahipliğinde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gerçekleştirildi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Projenin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önemli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çıktısı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olan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eğitim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içerikleri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alındı</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parterlerin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yorumlarına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göre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revize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edildi</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3352511" y="4355041"/>
            <a:ext cx="5836356" cy="3346506"/>
          </a:xfrm>
          <a:prstGeom prst="rect">
            <a:avLst/>
          </a:prstGeom>
        </p:spPr>
      </p:pic>
    </p:spTree>
    <p:extLst>
      <p:ext uri="{BB962C8B-B14F-4D97-AF65-F5344CB8AC3E}">
        <p14:creationId xmlns:p14="http://schemas.microsoft.com/office/powerpoint/2010/main" val="254188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6874933" y="0"/>
            <a:ext cx="5474535" cy="9507411"/>
          </a:xfrm>
          <a:prstGeom prst="rect">
            <a:avLst/>
          </a:prstGeom>
        </p:spPr>
        <p:txBody>
          <a:bodyPr wrap="square">
            <a:spAutoFit/>
          </a:bodyPr>
          <a:lstStyle/>
          <a:p>
            <a:pPr algn="just">
              <a:lnSpc>
                <a:spcPct val="107000"/>
              </a:lnSpc>
              <a:spcAft>
                <a:spcPts val="800"/>
              </a:spcAft>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tr-TR" sz="15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İTÜ’den Dünya Kadınlar Günü Programı</a:t>
            </a:r>
            <a:endParaRPr lang="tr-TR" sz="15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500" dirty="0">
                <a:latin typeface="Calibri" panose="020F0502020204030204" pitchFamily="34" charset="0"/>
                <a:ea typeface="Calibri" panose="020F0502020204030204" pitchFamily="34" charset="0"/>
                <a:cs typeface="Times New Roman" panose="02020603050405020304" pitchFamily="18" charset="0"/>
              </a:rPr>
              <a:t>İTÜ Bilim, Mühendislik ve Teknolojide Kadın Araştırmaları ve Uygulama Merkezi’nin düzenlediği “Toplumsal Cinsiyete Duyarlı Afet Yönetimi” paneli 7 Mart 2023 Salı günü 15.00-17.00 saatleri arasında, İTÜ Süleyman Demirel Kültür Merkezi’nde gerçekleştirildi.</a:t>
            </a:r>
          </a:p>
          <a:p>
            <a:pPr algn="just">
              <a:lnSpc>
                <a:spcPct val="107000"/>
              </a:lnSpc>
              <a:spcAft>
                <a:spcPts val="800"/>
              </a:spcAft>
            </a:pPr>
            <a:r>
              <a:rPr lang="tr-TR" sz="1500" dirty="0">
                <a:latin typeface="Calibri" panose="020F0502020204030204" pitchFamily="34" charset="0"/>
                <a:ea typeface="Calibri" panose="020F0502020204030204" pitchFamily="34" charset="0"/>
                <a:cs typeface="Times New Roman" panose="02020603050405020304" pitchFamily="18" charset="0"/>
              </a:rPr>
              <a:t>6 Şubat tarihli depremde hayatını kaybeden yurttaşlarımızın anısına bir dakikalık saygı duruşu ile başlayan programda, İTÜ BMT-KAUM Müdürü Prof. Dr. Hatice </a:t>
            </a:r>
            <a:r>
              <a:rPr lang="tr-TR" sz="1500" dirty="0" err="1">
                <a:latin typeface="Calibri" panose="020F0502020204030204" pitchFamily="34" charset="0"/>
                <a:ea typeface="Calibri" panose="020F0502020204030204" pitchFamily="34" charset="0"/>
                <a:cs typeface="Times New Roman" panose="02020603050405020304" pitchFamily="18" charset="0"/>
              </a:rPr>
              <a:t>Ayataç</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ın</a:t>
            </a:r>
            <a:r>
              <a:rPr lang="tr-TR" sz="1500" dirty="0">
                <a:latin typeface="Calibri" panose="020F0502020204030204" pitchFamily="34" charset="0"/>
                <a:ea typeface="Calibri" panose="020F0502020204030204" pitchFamily="34" charset="0"/>
                <a:cs typeface="Times New Roman" panose="02020603050405020304" pitchFamily="18" charset="0"/>
              </a:rPr>
              <a:t> merkezin tarihi, kuruluş amacı ve öncelikli çalışma konularını içeren bir açılış konuşması yaptığı, Rektör Yardımcımız Prof. Dr. Lütfiye Durak Ata’nın  İTÜ yönetimi olarak kadın öncelikli araştırmalara verilen önem ve kurumun afet yönetimi özelinde geliştirdiği bilgi ve tecrübe sürecine dair bir kısa konuşmadan sonra panel ile devam edildi. Merkezimizin Kurucu Üyesi ve aynı zamanda Danışma Kurulu Üyesi olan, İTÜ İşletme Fakültesi İşletme Mühendisliği Bölümü öğretim üyesi Prof. Dr. İpek </a:t>
            </a:r>
            <a:r>
              <a:rPr lang="tr-TR" sz="1500" dirty="0" err="1">
                <a:latin typeface="Calibri" panose="020F0502020204030204" pitchFamily="34" charset="0"/>
                <a:ea typeface="Calibri" panose="020F0502020204030204" pitchFamily="34" charset="0"/>
                <a:cs typeface="Times New Roman" panose="02020603050405020304" pitchFamily="18" charset="0"/>
              </a:rPr>
              <a:t>İlkkaracan</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moderatörlüğünde</a:t>
            </a:r>
            <a:r>
              <a:rPr lang="tr-TR" sz="1500" dirty="0">
                <a:latin typeface="Calibri" panose="020F0502020204030204" pitchFamily="34" charset="0"/>
                <a:ea typeface="Calibri" panose="020F0502020204030204" pitchFamily="34" charset="0"/>
                <a:cs typeface="Times New Roman" panose="02020603050405020304" pitchFamily="18" charset="0"/>
              </a:rPr>
              <a:t> yürütülen panelde; İTÜ Maden Fakültesi, Jeoloji Mühendisliği Bölümü ve İTÜ Afet Yönetimi UYGAR Merkezi (AYM) üyesi Prof. Dr. Nilgün Okay, Kadının İnsan Hakları Yeni Çözümler Derneği İletişim ve Yayın Koordinatörü Tuğçe Canbolat ve BM Kadın Birimi (UN </a:t>
            </a:r>
            <a:r>
              <a:rPr lang="tr-TR" sz="1500" dirty="0" err="1">
                <a:latin typeface="Calibri" panose="020F0502020204030204" pitchFamily="34" charset="0"/>
                <a:ea typeface="Calibri" panose="020F0502020204030204" pitchFamily="34" charset="0"/>
                <a:cs typeface="Times New Roman" panose="02020603050405020304" pitchFamily="18" charset="0"/>
              </a:rPr>
              <a:t>Women</a:t>
            </a:r>
            <a:r>
              <a:rPr lang="tr-TR" sz="1500" dirty="0">
                <a:latin typeface="Calibri" panose="020F0502020204030204" pitchFamily="34" charset="0"/>
                <a:ea typeface="Calibri" panose="020F0502020204030204" pitchFamily="34" charset="0"/>
                <a:cs typeface="Times New Roman" panose="02020603050405020304" pitchFamily="18" charset="0"/>
              </a:rPr>
              <a:t>) Türkiye Ülke Direktör Yardımcısı Zeliha </a:t>
            </a:r>
            <a:r>
              <a:rPr lang="tr-TR" sz="1500" dirty="0" err="1">
                <a:latin typeface="Calibri" panose="020F0502020204030204" pitchFamily="34" charset="0"/>
                <a:ea typeface="Calibri" panose="020F0502020204030204" pitchFamily="34" charset="0"/>
                <a:cs typeface="Times New Roman" panose="02020603050405020304" pitchFamily="18" charset="0"/>
              </a:rPr>
              <a:t>Ünaldı</a:t>
            </a:r>
            <a:r>
              <a:rPr lang="tr-TR" sz="1500" dirty="0">
                <a:latin typeface="Calibri" panose="020F0502020204030204" pitchFamily="34" charset="0"/>
                <a:ea typeface="Calibri" panose="020F0502020204030204" pitchFamily="34" charset="0"/>
                <a:cs typeface="Times New Roman" panose="02020603050405020304" pitchFamily="18" charset="0"/>
              </a:rPr>
              <a:t> katılımcı olarak yer aldılar.</a:t>
            </a:r>
          </a:p>
          <a:p>
            <a:pPr algn="just">
              <a:lnSpc>
                <a:spcPct val="107000"/>
              </a:lnSpc>
              <a:spcAft>
                <a:spcPts val="800"/>
              </a:spcAft>
            </a:pPr>
            <a:r>
              <a:rPr lang="tr-TR" sz="1500" dirty="0">
                <a:latin typeface="Calibri" panose="020F0502020204030204" pitchFamily="34" charset="0"/>
                <a:ea typeface="Calibri" panose="020F0502020204030204" pitchFamily="34" charset="0"/>
                <a:cs typeface="Times New Roman" panose="02020603050405020304" pitchFamily="18" charset="0"/>
              </a:rPr>
              <a:t>Panelde afet öncesi, sırası ve sonrasında toplumsal cinsiyete duyarlı afet yönetimi ve afete dirençlilik stratejilerine odaklanılırken, konunun uzmanları tarafından sahadan güncel deneyimler paylaşıldı ve farkındalık, bilgilendirme ve bilinçlendirme yönünde adımlar tartışıldı.  Panel oturumu, üniversitemizin farklı birimlerinden katılım sağlayan akademik ve idari personeli ile öğrencilerin soru ve cevaplarının görüşüldüğü değerlendirmeyle sonuçlandırıldı. Panel programının kayıtları İTÜ’nün kurumsal hesaplarından aşağıdaki linkten yayınlanmıştır. </a:t>
            </a:r>
          </a:p>
          <a:p>
            <a:pPr algn="just">
              <a:lnSpc>
                <a:spcPct val="107000"/>
              </a:lnSpc>
              <a:spcAft>
                <a:spcPts val="800"/>
              </a:spcAft>
            </a:pPr>
            <a:r>
              <a:rPr lang="tr-TR"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https://youtu.be/CKm8XLMdYpw</a:t>
            </a:r>
            <a:endParaRPr lang="tr-TR"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50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tr-TR"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4"/>
          <a:stretch>
            <a:fillRect/>
          </a:stretch>
        </p:blipFill>
        <p:spPr>
          <a:xfrm>
            <a:off x="208447" y="1682044"/>
            <a:ext cx="6260086" cy="4549423"/>
          </a:xfrm>
          <a:prstGeom prst="rect">
            <a:avLst/>
          </a:prstGeom>
        </p:spPr>
      </p:pic>
    </p:spTree>
    <p:extLst>
      <p:ext uri="{BB962C8B-B14F-4D97-AF65-F5344CB8AC3E}">
        <p14:creationId xmlns:p14="http://schemas.microsoft.com/office/powerpoint/2010/main" val="557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784622" y="3905955"/>
            <a:ext cx="4820356" cy="2121350"/>
          </a:xfrm>
          <a:prstGeom prst="rect">
            <a:avLst/>
          </a:prstGeom>
        </p:spPr>
        <p:txBody>
          <a:bodyPr wrap="square">
            <a:spAutoFit/>
          </a:bodyPr>
          <a:lstStyle/>
          <a:p>
            <a:pPr lvl="0">
              <a:lnSpc>
                <a:spcPct val="115000"/>
              </a:lnSpc>
              <a:tabLst>
                <a:tab pos="5732463" algn="l"/>
              </a:tabLst>
            </a:pPr>
            <a:r>
              <a:rPr lang="en-US" sz="3300" b="1" dirty="0">
                <a:solidFill>
                  <a:srgbClr val="2E2F2E"/>
                </a:solidFill>
                <a:cs typeface="Arial" panose="020B0604020202020204" pitchFamily="34" charset="0"/>
              </a:rPr>
              <a:t>B) İTÜ’DEN BAŞARI HİKAYESİ</a:t>
            </a:r>
            <a:r>
              <a:rPr lang="en-US" sz="3300" dirty="0">
                <a:solidFill>
                  <a:srgbClr val="2E2F2E"/>
                </a:solidFill>
                <a:cs typeface="Arial" panose="020B0604020202020204" pitchFamily="34" charset="0"/>
              </a:rPr>
              <a:t/>
            </a:r>
            <a:br>
              <a:rPr lang="en-US" sz="3300" dirty="0">
                <a:solidFill>
                  <a:srgbClr val="2E2F2E"/>
                </a:solidFill>
                <a:cs typeface="Arial" panose="020B0604020202020204" pitchFamily="34" charset="0"/>
              </a:rPr>
            </a:br>
            <a:r>
              <a:rPr lang="tr-TR" sz="3300" dirty="0">
                <a:solidFill>
                  <a:srgbClr val="2E2F2E"/>
                </a:solidFill>
                <a:cs typeface="Arial" panose="020B0604020202020204" pitchFamily="34" charset="0"/>
              </a:rPr>
              <a:t>«</a:t>
            </a:r>
            <a:r>
              <a:rPr lang="tr-TR" sz="2400" b="1" dirty="0">
                <a:solidFill>
                  <a:prstClr val="black"/>
                </a:solidFill>
                <a:latin typeface="Calibri Light" panose="020F0302020204030204"/>
                <a:cs typeface="Arial" panose="020B0604020202020204" pitchFamily="34" charset="0"/>
              </a:rPr>
              <a:t>PARATUS</a:t>
            </a:r>
            <a:r>
              <a:rPr lang="tr-TR" sz="2400" b="1" dirty="0">
                <a:solidFill>
                  <a:prstClr val="black"/>
                </a:solidFill>
                <a:latin typeface="Calibri Light" panose="020F0302020204030204"/>
                <a:ea typeface="Times New Roman" panose="02020603050405020304" pitchFamily="18" charset="0"/>
                <a:cs typeface="Arial" panose="020B0604020202020204" pitchFamily="34" charset="0"/>
              </a:rPr>
              <a:t>» </a:t>
            </a:r>
            <a:r>
              <a:rPr lang="en-US" sz="2400" b="1" dirty="0" err="1">
                <a:solidFill>
                  <a:prstClr val="black"/>
                </a:solidFill>
                <a:latin typeface="Calibri Light" panose="020F0302020204030204"/>
                <a:ea typeface="Times New Roman" panose="02020603050405020304" pitchFamily="18" charset="0"/>
                <a:cs typeface="Arial" panose="020B0604020202020204" pitchFamily="34" charset="0"/>
              </a:rPr>
              <a:t>Projesi</a:t>
            </a:r>
            <a:endParaRPr lang="en-US" sz="2400" b="1" dirty="0">
              <a:solidFill>
                <a:prstClr val="black"/>
              </a:solidFill>
              <a:latin typeface="Calibri Light" panose="020F0302020204030204"/>
              <a:ea typeface="Times New Roman" panose="02020603050405020304" pitchFamily="18" charset="0"/>
              <a:cs typeface="Arial" panose="020B0604020202020204" pitchFamily="34" charset="0"/>
            </a:endParaRPr>
          </a:p>
          <a:p>
            <a:endParaRPr lang="x-none" dirty="0">
              <a:solidFill>
                <a:srgbClr val="2E2F2E"/>
              </a:solidFill>
              <a:cs typeface="Arial" panose="020B0604020202020204" pitchFamily="34" charset="0"/>
            </a:endParaRPr>
          </a:p>
        </p:txBody>
      </p:sp>
    </p:spTree>
    <p:extLst>
      <p:ext uri="{BB962C8B-B14F-4D97-AF65-F5344CB8AC3E}">
        <p14:creationId xmlns:p14="http://schemas.microsoft.com/office/powerpoint/2010/main" val="107115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535AEB9-EF9D-CF42-B0B4-A926D7D21A73}"/>
              </a:ext>
            </a:extLst>
          </p:cNvPr>
          <p:cNvPicPr>
            <a:picLocks noChangeAspect="1"/>
          </p:cNvPicPr>
          <p:nvPr/>
        </p:nvPicPr>
        <p:blipFill>
          <a:blip r:embed="rId3"/>
          <a:stretch>
            <a:fillRect/>
          </a:stretch>
        </p:blipFill>
        <p:spPr>
          <a:xfrm>
            <a:off x="6287615" y="11289"/>
            <a:ext cx="6312374" cy="8359775"/>
          </a:xfrm>
          <a:prstGeom prst="rect">
            <a:avLst/>
          </a:prstGeom>
        </p:spPr>
      </p:pic>
      <p:sp>
        <p:nvSpPr>
          <p:cNvPr id="7" name="Rectangle 6">
            <a:extLst>
              <a:ext uri="{FF2B5EF4-FFF2-40B4-BE49-F238E27FC236}">
                <a16:creationId xmlns:a16="http://schemas.microsoft.com/office/drawing/2014/main" id="{B28A0B17-70F1-8340-978F-78DBFF771802}"/>
              </a:ext>
            </a:extLst>
          </p:cNvPr>
          <p:cNvSpPr/>
          <p:nvPr/>
        </p:nvSpPr>
        <p:spPr>
          <a:xfrm>
            <a:off x="235527" y="5747981"/>
            <a:ext cx="3749451" cy="292388"/>
          </a:xfrm>
          <a:prstGeom prst="rect">
            <a:avLst/>
          </a:prstGeom>
        </p:spPr>
        <p:txBody>
          <a:bodyPr wrap="square">
            <a:spAutoFit/>
          </a:bodyPr>
          <a:lstStyle/>
          <a:p>
            <a:pPr algn="just"/>
            <a:r>
              <a:rPr lang="tr-TR" sz="1300" b="1" dirty="0">
                <a:solidFill>
                  <a:srgbClr val="2E2F2E"/>
                </a:solidFill>
                <a:ea typeface="Times New Roman" panose="02020603050405020304" pitchFamily="18" charset="0"/>
                <a:cs typeface="Arial" panose="020B0604020202020204" pitchFamily="34" charset="0"/>
              </a:rPr>
              <a:t>       Proje Yürütücüsü Doç. Dr. Seda Kundak</a:t>
            </a:r>
          </a:p>
        </p:txBody>
      </p:sp>
      <p:sp>
        <p:nvSpPr>
          <p:cNvPr id="11" name="Rectangle 10">
            <a:extLst>
              <a:ext uri="{FF2B5EF4-FFF2-40B4-BE49-F238E27FC236}">
                <a16:creationId xmlns:a16="http://schemas.microsoft.com/office/drawing/2014/main" id="{DFE5505C-F0D3-5049-8768-4AA7EF673482}"/>
              </a:ext>
            </a:extLst>
          </p:cNvPr>
          <p:cNvSpPr/>
          <p:nvPr/>
        </p:nvSpPr>
        <p:spPr>
          <a:xfrm>
            <a:off x="6516688" y="3100513"/>
            <a:ext cx="5073650" cy="492443"/>
          </a:xfrm>
          <a:prstGeom prst="rect">
            <a:avLst/>
          </a:prstGeom>
        </p:spPr>
        <p:txBody>
          <a:bodyPr wrap="square">
            <a:spAutoFit/>
          </a:bodyPr>
          <a:lstStyle/>
          <a:p>
            <a:pPr algn="just"/>
            <a:r>
              <a:rPr lang="en-US" sz="1300" dirty="0"/>
              <a:t/>
            </a:r>
            <a:br>
              <a:rPr lang="en-US" sz="1300" dirty="0"/>
            </a:br>
            <a:endParaRPr lang="en-US" sz="1300" dirty="0"/>
          </a:p>
        </p:txBody>
      </p:sp>
      <p:sp>
        <p:nvSpPr>
          <p:cNvPr id="4" name="Dikdörtgen 3"/>
          <p:cNvSpPr/>
          <p:nvPr/>
        </p:nvSpPr>
        <p:spPr>
          <a:xfrm>
            <a:off x="6386945" y="193964"/>
            <a:ext cx="5734709" cy="7848302"/>
          </a:xfrm>
          <a:prstGeom prst="rect">
            <a:avLst/>
          </a:prstGeom>
        </p:spPr>
        <p:txBody>
          <a:bodyPr wrap="square">
            <a:spAutoFit/>
          </a:bodyPr>
          <a:lstStyle/>
          <a:p>
            <a:r>
              <a:rPr lang="tr-TR" b="1" dirty="0">
                <a:latin typeface="Calibri" panose="020F0502020204030204" pitchFamily="34" charset="0"/>
                <a:ea typeface="Times New Roman" panose="02020603050405020304" pitchFamily="18" charset="0"/>
                <a:cs typeface="Times New Roman" panose="02020603050405020304" pitchFamily="18" charset="0"/>
              </a:rPr>
              <a:t>1.Projenize ilişkin kısa bilgi verir misiniz?</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solidFill>
                <a:srgbClr val="4C3D45"/>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tr-TR" dirty="0">
                <a:latin typeface="Calibri" panose="020F0502020204030204" pitchFamily="34" charset="0"/>
                <a:ea typeface="Times New Roman" panose="02020603050405020304" pitchFamily="18" charset="0"/>
                <a:cs typeface="Calibri" panose="020F0502020204030204" pitchFamily="34" charset="0"/>
              </a:rPr>
              <a:t>PARATUS (</a:t>
            </a:r>
            <a:r>
              <a:rPr lang="tr-TR" dirty="0" err="1">
                <a:latin typeface="Calibri" panose="020F0502020204030204" pitchFamily="34" charset="0"/>
                <a:ea typeface="Times New Roman" panose="02020603050405020304" pitchFamily="18" charset="0"/>
                <a:cs typeface="Calibri" panose="020F0502020204030204" pitchFamily="34" charset="0"/>
              </a:rPr>
              <a:t>Promoting</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disaster</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preparedness</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and</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resilience</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by</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co-developing</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stakeholder</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support</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tools</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for</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managing</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the</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systemic</a:t>
            </a:r>
            <a:r>
              <a:rPr lang="tr-TR" dirty="0">
                <a:latin typeface="Calibri" panose="020F0502020204030204" pitchFamily="34" charset="0"/>
                <a:ea typeface="Times New Roman" panose="02020603050405020304" pitchFamily="18" charset="0"/>
                <a:cs typeface="Calibri" panose="020F0502020204030204" pitchFamily="34" charset="0"/>
              </a:rPr>
              <a:t> risk of </a:t>
            </a:r>
            <a:r>
              <a:rPr lang="tr-TR" dirty="0" err="1">
                <a:latin typeface="Calibri" panose="020F0502020204030204" pitchFamily="34" charset="0"/>
                <a:ea typeface="Times New Roman" panose="02020603050405020304" pitchFamily="18" charset="0"/>
                <a:cs typeface="Calibri" panose="020F0502020204030204" pitchFamily="34" charset="0"/>
              </a:rPr>
              <a:t>compounding</a:t>
            </a:r>
            <a:r>
              <a:rPr lang="tr-TR" dirty="0">
                <a:latin typeface="Calibri" panose="020F0502020204030204" pitchFamily="34" charset="0"/>
                <a:ea typeface="Times New Roman" panose="02020603050405020304" pitchFamily="18" charset="0"/>
                <a:cs typeface="Calibri" panose="020F0502020204030204" pitchFamily="34" charset="0"/>
              </a:rPr>
              <a:t> </a:t>
            </a:r>
            <a:r>
              <a:rPr lang="tr-TR" dirty="0" err="1">
                <a:latin typeface="Calibri" panose="020F0502020204030204" pitchFamily="34" charset="0"/>
                <a:ea typeface="Times New Roman" panose="02020603050405020304" pitchFamily="18" charset="0"/>
                <a:cs typeface="Calibri" panose="020F0502020204030204" pitchFamily="34" charset="0"/>
              </a:rPr>
              <a:t>disasters</a:t>
            </a:r>
            <a:r>
              <a:rPr lang="tr-TR" dirty="0">
                <a:latin typeface="Calibri" panose="020F0502020204030204" pitchFamily="34" charset="0"/>
                <a:ea typeface="Times New Roman" panose="02020603050405020304" pitchFamily="18" charset="0"/>
                <a:cs typeface="Calibri" panose="020F0502020204030204" pitchFamily="34" charset="0"/>
              </a:rPr>
              <a:t>) projesi; afet risk yönetimi, risk azaltma politikaları ve acil durum planlaması konularında, ilgili risklerin sektörler arası etkileri ve dinamik yapıyı kavramaya yönelik açık kaynak kodlu bir yazılım geliştirmeyi amaçlamaktadır. Bu şekilde, çoklu tehlike etki zincirlerini, risk azaltma önlemlerini ve afetleri analiz etmeye ve değerlendirmeye olanak tanıyan dinamik risk değerlendirmesi platformu, sistemik güvenlik açıkları ve belirsizliklere cevap veren senaryolar geliştirilecektir. </a:t>
            </a:r>
          </a:p>
          <a:p>
            <a:pPr algn="just"/>
            <a:endParaRPr lang="tr-TR" dirty="0">
              <a:latin typeface="Calibri" panose="020F0502020204030204" pitchFamily="34" charset="0"/>
              <a:ea typeface="Times New Roman" panose="02020603050405020304" pitchFamily="18" charset="0"/>
              <a:cs typeface="Calibri" panose="020F0502020204030204" pitchFamily="34" charset="0"/>
            </a:endParaRPr>
          </a:p>
          <a:p>
            <a:pPr algn="just"/>
            <a:r>
              <a:rPr lang="tr-TR" dirty="0">
                <a:latin typeface="Calibri" panose="020F0502020204030204" pitchFamily="34" charset="0"/>
                <a:ea typeface="Times New Roman" panose="02020603050405020304" pitchFamily="18" charset="0"/>
                <a:cs typeface="Calibri" panose="020F0502020204030204" pitchFamily="34" charset="0"/>
              </a:rPr>
              <a:t>PARATUS kapsamında öncelikle, tarihsel afetler üzerinden derinlemesine analizler yapılacak, etki düzeylerini artıran etkileşimler ve </a:t>
            </a:r>
            <a:r>
              <a:rPr lang="tr-TR" dirty="0" err="1">
                <a:latin typeface="Calibri" panose="020F0502020204030204" pitchFamily="34" charset="0"/>
                <a:ea typeface="Times New Roman" panose="02020603050405020304" pitchFamily="18" charset="0"/>
                <a:cs typeface="Calibri" panose="020F0502020204030204" pitchFamily="34" charset="0"/>
              </a:rPr>
              <a:t>sektörel</a:t>
            </a:r>
            <a:r>
              <a:rPr lang="tr-TR" dirty="0">
                <a:latin typeface="Calibri" panose="020F0502020204030204" pitchFamily="34" charset="0"/>
                <a:ea typeface="Times New Roman" panose="02020603050405020304" pitchFamily="18" charset="0"/>
                <a:cs typeface="Calibri" panose="020F0502020204030204" pitchFamily="34" charset="0"/>
              </a:rPr>
              <a:t> yansımaları afet </a:t>
            </a:r>
            <a:r>
              <a:rPr lang="tr-TR" dirty="0" err="1">
                <a:latin typeface="Calibri" panose="020F0502020204030204" pitchFamily="34" charset="0"/>
                <a:ea typeface="Times New Roman" panose="02020603050405020304" pitchFamily="18" charset="0"/>
                <a:cs typeface="Calibri" panose="020F0502020204030204" pitchFamily="34" charset="0"/>
              </a:rPr>
              <a:t>veritabanları</a:t>
            </a:r>
            <a:r>
              <a:rPr lang="tr-TR" dirty="0">
                <a:latin typeface="Calibri" panose="020F0502020204030204" pitchFamily="34" charset="0"/>
                <a:ea typeface="Times New Roman" panose="02020603050405020304" pitchFamily="18" charset="0"/>
                <a:cs typeface="Calibri" panose="020F0502020204030204" pitchFamily="34" charset="0"/>
              </a:rPr>
              <a:t> ve yapay zeka yöntemleriyle uzaktan algılama verilerinden yararlanılarak değerlendirilecektir. Ardından, sektörler arasında sistemik risk değerlendirmesini yapılacaktır. Mekan ve zamandaki risk değişiklikleri analiz ederek ve yenilikçi yaklaşımlar kullanarak, paydaşlarla birlikte yeni senaryolar ve risk azaltma seçenekleri geliştirmek ciddi oyunlar ve sosyal simülasyonlar hazırlanacaktır. Projede, üniversitelerin yanı sıra, STK'lar, KOBİ'ler, birinci ve ikinci müdahale ekipleri ve yerel ve bölgesel yetkililerden oluşan bir konsorsiyum tanımlanmıştır. Ayrıca, İstanbul Büyükşehir Belediyesi de bu konsorsiyum içinde yer almaktadır.</a:t>
            </a:r>
          </a:p>
        </p:txBody>
      </p:sp>
      <p:pic>
        <p:nvPicPr>
          <p:cNvPr id="3" name="Resim 2"/>
          <p:cNvPicPr>
            <a:picLocks noChangeAspect="1"/>
          </p:cNvPicPr>
          <p:nvPr/>
        </p:nvPicPr>
        <p:blipFill>
          <a:blip r:embed="rId4"/>
          <a:stretch>
            <a:fillRect/>
          </a:stretch>
        </p:blipFill>
        <p:spPr>
          <a:xfrm>
            <a:off x="462074" y="2233475"/>
            <a:ext cx="3296356" cy="3400561"/>
          </a:xfrm>
          <a:prstGeom prst="rect">
            <a:avLst/>
          </a:prstGeom>
        </p:spPr>
      </p:pic>
    </p:spTree>
    <p:extLst>
      <p:ext uri="{BB962C8B-B14F-4D97-AF65-F5344CB8AC3E}">
        <p14:creationId xmlns:p14="http://schemas.microsoft.com/office/powerpoint/2010/main" val="286587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0ADCF8-F478-A042-A0C6-264A37066D52}"/>
              </a:ext>
            </a:extLst>
          </p:cNvPr>
          <p:cNvSpPr/>
          <p:nvPr/>
        </p:nvSpPr>
        <p:spPr>
          <a:xfrm>
            <a:off x="942976" y="4041279"/>
            <a:ext cx="5059618" cy="723275"/>
          </a:xfrm>
          <a:prstGeom prst="rect">
            <a:avLst/>
          </a:prstGeom>
        </p:spPr>
        <p:txBody>
          <a:bodyPr wrap="square">
            <a:spAutoFit/>
          </a:bodyPr>
          <a:lstStyle/>
          <a:p>
            <a:pPr algn="just">
              <a:spcAft>
                <a:spcPts val="1838"/>
              </a:spcAft>
            </a:pPr>
            <a:endParaRPr lang="tr-TR" sz="1300" dirty="0">
              <a:solidFill>
                <a:srgbClr val="000000"/>
              </a:solidFill>
            </a:endParaRPr>
          </a:p>
          <a:p>
            <a:pPr algn="just">
              <a:spcAft>
                <a:spcPts val="1838"/>
              </a:spcAft>
            </a:pPr>
            <a:endParaRPr lang="tr-TR" sz="1300" dirty="0">
              <a:solidFill>
                <a:srgbClr val="000000"/>
              </a:solidFill>
            </a:endParaRPr>
          </a:p>
        </p:txBody>
      </p:sp>
      <p:sp>
        <p:nvSpPr>
          <p:cNvPr id="4" name="Dikdörtgen 3"/>
          <p:cNvSpPr/>
          <p:nvPr/>
        </p:nvSpPr>
        <p:spPr>
          <a:xfrm>
            <a:off x="180622" y="282222"/>
            <a:ext cx="12033956" cy="6896247"/>
          </a:xfrm>
          <a:prstGeom prst="rect">
            <a:avLst/>
          </a:prstGeom>
        </p:spPr>
        <p:txBody>
          <a:bodyPr wrap="square">
            <a:spAutoFit/>
          </a:bodyPr>
          <a:lstStyle/>
          <a:p>
            <a:pPr algn="just"/>
            <a:r>
              <a:rPr lang="tr-TR" sz="1600" b="1" dirty="0"/>
              <a:t>2. Projenize başvuru yapmaya nasıl karar verdiniz?</a:t>
            </a:r>
          </a:p>
          <a:p>
            <a:pPr algn="just"/>
            <a:endParaRPr lang="tr-TR" sz="1600" b="1" dirty="0"/>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2021 yılı başında, TÜBİTAK 1001 – Deprem Araştırmaları Özel Çağrısı için sistemik riskler konulu bir başvuruda bulunmuştuk. Başvurunun, revizyonlar sonrasında da kabul edilmediği bilgisini aldığımız sırada, doktora sonrası araştırma yaptığım dönemde tanıştığım bir meslektaşım arayarak, </a:t>
            </a:r>
            <a:r>
              <a:rPr lang="tr-TR" sz="1600" dirty="0" err="1">
                <a:latin typeface="Calibri" panose="020F0502020204030204" pitchFamily="34" charset="0"/>
                <a:ea typeface="Calibri" panose="020F0502020204030204" pitchFamily="34" charset="0"/>
                <a:cs typeface="Times New Roman" panose="02020603050405020304" pitchFamily="18" charset="0"/>
              </a:rPr>
              <a:t>Twente</a:t>
            </a:r>
            <a:r>
              <a:rPr lang="tr-TR" sz="1600" dirty="0">
                <a:latin typeface="Calibri" panose="020F0502020204030204" pitchFamily="34" charset="0"/>
                <a:ea typeface="Calibri" panose="020F0502020204030204" pitchFamily="34" charset="0"/>
                <a:cs typeface="Times New Roman" panose="02020603050405020304" pitchFamily="18" charset="0"/>
              </a:rPr>
              <a:t> Üniversitesi’ndeki ekiplerinin Ufuk 2021’e sunmak üzere çalışmaya başladıklarını ve beni de projeye davet etmek istediklerini söyledi. Tasarladıkları projenin detaylarını konuştuğumuzda, TÜBİTAK’a sunmuş olduğumuz projeyle birçok noktada paralellik gösterdiğini gördük. İTÜ’deki proje ekibimiz zaten önceden kurulmuş ve hazırdı, teklifi kabul ederek 2021 Haziran’ında proje teklifi üzerinde çalışmaya başladık. </a:t>
            </a:r>
            <a:endParaRPr lang="tr-TR" sz="1600" b="1" dirty="0">
              <a:ea typeface="Calibri" panose="020F0502020204030204" pitchFamily="34" charset="0"/>
              <a:cs typeface="Times New Roman" panose="02020603050405020304" pitchFamily="18" charset="0"/>
            </a:endParaRPr>
          </a:p>
          <a:p>
            <a:pPr algn="just"/>
            <a:r>
              <a:rPr lang="tr-TR" sz="1600" b="1" dirty="0">
                <a:ea typeface="Calibri" panose="020F0502020204030204" pitchFamily="34" charset="0"/>
                <a:cs typeface="Times New Roman" panose="02020603050405020304" pitchFamily="18" charset="0"/>
              </a:rPr>
              <a:t>3. Proje ortaklarınızı nasıl buldunuz?</a:t>
            </a:r>
          </a:p>
          <a:p>
            <a:pPr algn="just"/>
            <a:endParaRPr lang="tr-TR" sz="1600" dirty="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Konsorsiyum lideri </a:t>
            </a:r>
            <a:r>
              <a:rPr lang="tr-TR" sz="1600" dirty="0" err="1">
                <a:latin typeface="Calibri" panose="020F0502020204030204" pitchFamily="34" charset="0"/>
                <a:ea typeface="Calibri" panose="020F0502020204030204" pitchFamily="34" charset="0"/>
                <a:cs typeface="Times New Roman" panose="02020603050405020304" pitchFamily="18" charset="0"/>
              </a:rPr>
              <a:t>Twente</a:t>
            </a:r>
            <a:r>
              <a:rPr lang="tr-TR" sz="1600" dirty="0">
                <a:latin typeface="Calibri" panose="020F0502020204030204" pitchFamily="34" charset="0"/>
                <a:ea typeface="Calibri" panose="020F0502020204030204" pitchFamily="34" charset="0"/>
                <a:cs typeface="Times New Roman" panose="02020603050405020304" pitchFamily="18" charset="0"/>
              </a:rPr>
              <a:t> Üniversitesi olduğu için, ortakların tamamıyla onlar iletişime geçtiler. Projenin Türkiye ayağında, İstanbul Büyükşehir Belediye’nin de ortak olarak projeye dahil olması en başından beri konuşuluyordu. İBB kabul ettiğinde, proje önerisi yazım sürecinde birlikte çalışmaya başladık. Projenin paydaşlarından olabilecek kurumlarla iletişime geçip destek mektubu talebinde bulunduk. Erişebildiğimiz kurumlar son derece olumlu olmalarına karşı, sadece </a:t>
            </a:r>
            <a:r>
              <a:rPr lang="tr-TR" sz="1600" dirty="0" err="1">
                <a:latin typeface="Calibri" panose="020F0502020204030204" pitchFamily="34" charset="0"/>
                <a:ea typeface="Calibri" panose="020F0502020204030204" pitchFamily="34" charset="0"/>
                <a:cs typeface="Times New Roman" panose="02020603050405020304" pitchFamily="18" charset="0"/>
              </a:rPr>
              <a:t>Bezmialem</a:t>
            </a:r>
            <a:r>
              <a:rPr lang="tr-TR" sz="1600" dirty="0">
                <a:latin typeface="Calibri" panose="020F0502020204030204" pitchFamily="34" charset="0"/>
                <a:ea typeface="Calibri" panose="020F0502020204030204" pitchFamily="34" charset="0"/>
                <a:cs typeface="Times New Roman" panose="02020603050405020304" pitchFamily="18" charset="0"/>
              </a:rPr>
              <a:t> Vakıf Üniversitesi ve Kızılay Akademi’den destek mektubu alabildik. </a:t>
            </a:r>
          </a:p>
          <a:p>
            <a:pPr>
              <a:lnSpc>
                <a:spcPct val="115000"/>
              </a:lnSpc>
              <a:spcAft>
                <a:spcPts val="1000"/>
              </a:spcAft>
            </a:pPr>
            <a:r>
              <a:rPr lang="tr-TR" sz="1600" b="1" dirty="0"/>
              <a:t>4. Projenizde yer almanın akademik kariyerinize ve kişisel becerilerinize ne tür katkıları olduğunu düşünüyorsunuz?</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Bilimsel literatürü takip ettiğinizde, bir makalenin ya da kitabın yayınlanma süresi de dikkate alındığında, yenilikleri 1-2 sene geriden takip ediyor oluyorsunuz diye düşünüyorum. Oysa ki bir projede yer almak, çalıştığınız konuda gelinen son noktayı (</a:t>
            </a:r>
            <a:r>
              <a:rPr lang="tr-TR" sz="1600" dirty="0" err="1">
                <a:latin typeface="Calibri" panose="020F0502020204030204" pitchFamily="34" charset="0"/>
                <a:ea typeface="Calibri" panose="020F0502020204030204" pitchFamily="34" charset="0"/>
                <a:cs typeface="Times New Roman" panose="02020603050405020304" pitchFamily="18" charset="0"/>
              </a:rPr>
              <a:t>state</a:t>
            </a:r>
            <a:r>
              <a:rPr lang="tr-TR" sz="1600" dirty="0">
                <a:latin typeface="Calibri" panose="020F0502020204030204" pitchFamily="34" charset="0"/>
                <a:ea typeface="Calibri" panose="020F0502020204030204" pitchFamily="34" charset="0"/>
                <a:cs typeface="Times New Roman" panose="02020603050405020304" pitchFamily="18" charset="0"/>
              </a:rPr>
              <a:t>-of-</a:t>
            </a:r>
            <a:r>
              <a:rPr lang="tr-TR" sz="1600" dirty="0" err="1">
                <a:latin typeface="Calibri" panose="020F0502020204030204" pitchFamily="34" charset="0"/>
                <a:ea typeface="Calibri" panose="020F0502020204030204" pitchFamily="34" charset="0"/>
                <a:cs typeface="Times New Roman" panose="02020603050405020304" pitchFamily="18" charset="0"/>
              </a:rPr>
              <a:t>the</a:t>
            </a:r>
            <a:r>
              <a:rPr lang="tr-TR" sz="1600" dirty="0">
                <a:latin typeface="Calibri" panose="020F0502020204030204" pitchFamily="34" charset="0"/>
                <a:ea typeface="Calibri" panose="020F0502020204030204" pitchFamily="34" charset="0"/>
                <a:cs typeface="Times New Roman" panose="02020603050405020304" pitchFamily="18" charset="0"/>
              </a:rPr>
              <a:t>-art) anlamanıza ve daha ileriye götürebilmek için yapmanız gerekenlere ışık tutuyor. PARATUS ve diğer çok ortaklı uluslararası projeler hiç kuşkusuz araştırmacıların kendilerini birçok yönden geliştirmesine katkı sunuyor, ancak asıl önemli olan bu projelerin ulusal düzeyde sağlayacağı katkılardır. PARATUS projesinde Türkiye’deki çalışma alanımız İstanbul olmakla birlikte, geliştirilecek yöntemin diğer büyükşehirlere de örnek olmasının önemli olduğunu düşünüyoruz.   </a:t>
            </a:r>
          </a:p>
          <a:p>
            <a:pPr algn="just"/>
            <a:endParaRPr lang="tr-TR" sz="1600" dirty="0"/>
          </a:p>
          <a:p>
            <a:pPr algn="just"/>
            <a:endParaRPr lang="tr-TR" sz="1600" dirty="0"/>
          </a:p>
        </p:txBody>
      </p:sp>
    </p:spTree>
    <p:extLst>
      <p:ext uri="{BB962C8B-B14F-4D97-AF65-F5344CB8AC3E}">
        <p14:creationId xmlns:p14="http://schemas.microsoft.com/office/powerpoint/2010/main" val="223596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0F7C99-CA30-654E-9D95-B43033D68B79}"/>
              </a:ext>
            </a:extLst>
          </p:cNvPr>
          <p:cNvSpPr/>
          <p:nvPr/>
        </p:nvSpPr>
        <p:spPr>
          <a:xfrm>
            <a:off x="5975350" y="5041553"/>
            <a:ext cx="5614988" cy="323165"/>
          </a:xfrm>
          <a:prstGeom prst="rect">
            <a:avLst/>
          </a:prstGeom>
        </p:spPr>
        <p:txBody>
          <a:bodyPr wrap="square">
            <a:spAutoFit/>
          </a:bodyPr>
          <a:lstStyle/>
          <a:p>
            <a:pPr algn="just">
              <a:spcAft>
                <a:spcPts val="1838"/>
              </a:spcAft>
            </a:pPr>
            <a:r>
              <a:rPr lang="tr-TR" sz="1500" b="1" dirty="0">
                <a:solidFill>
                  <a:srgbClr val="000000"/>
                </a:solidFill>
              </a:rPr>
              <a:t> </a:t>
            </a:r>
            <a:endParaRPr lang="en-US" sz="1500" dirty="0"/>
          </a:p>
        </p:txBody>
      </p:sp>
      <p:sp>
        <p:nvSpPr>
          <p:cNvPr id="2" name="Dikdörtgen 1"/>
          <p:cNvSpPr/>
          <p:nvPr/>
        </p:nvSpPr>
        <p:spPr>
          <a:xfrm flipH="1">
            <a:off x="90311" y="90311"/>
            <a:ext cx="12067822" cy="7511543"/>
          </a:xfrm>
          <a:prstGeom prst="rect">
            <a:avLst/>
          </a:prstGeom>
        </p:spPr>
        <p:txBody>
          <a:bodyPr wrap="square">
            <a:spAutoFit/>
          </a:bodyPr>
          <a:lstStyle/>
          <a:p>
            <a:pPr lvl="0" algn="just"/>
            <a:r>
              <a:rPr lang="tr-TR" b="1" dirty="0">
                <a:solidFill>
                  <a:prstClr val="black"/>
                </a:solidFill>
              </a:rPr>
              <a:t>5. Projeniz süresince yaşadığınız olumsuzluklardan ve edindiğiniz tecrübelerden kısaca bahsedebilir misiniz?</a:t>
            </a:r>
          </a:p>
          <a:p>
            <a:pPr lvl="0" algn="just"/>
            <a:endParaRPr lang="tr-TR" b="1" dirty="0">
              <a:solidFill>
                <a:prstClr val="black"/>
              </a:solidFill>
              <a:ea typeface="Calibri" panose="020F0502020204030204" pitchFamily="34" charset="0"/>
              <a:cs typeface="Times New Roman" panose="02020603050405020304" pitchFamily="18" charset="0"/>
            </a:endParaRPr>
          </a:p>
          <a:p>
            <a:pPr algn="just">
              <a:lnSpc>
                <a:spcPct val="115000"/>
              </a:lnSpc>
              <a:spcAft>
                <a:spcPts val="1000"/>
              </a:spcAft>
            </a:pPr>
            <a:r>
              <a:rPr lang="tr-TR" dirty="0">
                <a:ea typeface="Calibri" panose="020F0502020204030204" pitchFamily="34" charset="0"/>
                <a:cs typeface="Times New Roman" panose="02020603050405020304" pitchFamily="18" charset="0"/>
              </a:rPr>
              <a:t>Projenin başvuru sürecinde ya da şu ana kadarki yürütme sürecinde aşılamayacak düzeyde bir olumsuzluk yaşamadık. Bizi en çok zorlayan kısım, ders yüklerimizle projeye ayırmamız gereken süre arasındaki dengeyi sağlamak oldu. Projenin hazırlanma ve ilk etap süreçlerinde, hem diğer ortaklarla sinerjiyi yakalamak hem de proje aşamalarını eksiksiz tamamlayabilmek için çok sayıda toplantı yapılması gerekiyor. Bununla birlikte, her çalışma paketi ve rapor çıktısı için yoğun bir çalışma bekleniyor. İTÜ ekibi olarak net bir görev dağılımı yaparak bunun üstesinden geldiğimizi düşünüyorum. Bu da aslında proje ekibinin ne kadar önemli olduğunu gösteriyor.  </a:t>
            </a:r>
          </a:p>
          <a:p>
            <a:pPr lvl="0">
              <a:lnSpc>
                <a:spcPct val="115000"/>
              </a:lnSpc>
              <a:spcAft>
                <a:spcPts val="1000"/>
              </a:spcAft>
            </a:pPr>
            <a:r>
              <a:rPr lang="tr-TR" b="1" dirty="0">
                <a:ea typeface="Calibri" panose="020F0502020204030204" pitchFamily="34" charset="0"/>
                <a:cs typeface="Times New Roman" panose="02020603050405020304" pitchFamily="18" charset="0"/>
              </a:rPr>
              <a:t>6. </a:t>
            </a:r>
            <a:r>
              <a:rPr lang="en-US" b="1" dirty="0" err="1">
                <a:ea typeface="Calibri" panose="020F0502020204030204" pitchFamily="34" charset="0"/>
                <a:cs typeface="Times New Roman" panose="02020603050405020304" pitchFamily="18" charset="0"/>
              </a:rPr>
              <a:t>Projenizin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başvuru</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sürecinde</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ve</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yürütülmesi</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aşamasında</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hangi</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faktörlerin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başarıyı</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sağlamak</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açısından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kritik</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öneme</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sahip</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olduğunu</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düşünüyorsunuz</a:t>
            </a:r>
            <a:r>
              <a:rPr lang="en-US" b="1" dirty="0">
                <a:ea typeface="Calibri" panose="020F0502020204030204" pitchFamily="34" charset="0"/>
                <a:cs typeface="Times New Roman" panose="02020603050405020304" pitchFamily="18" charset="0"/>
              </a:rPr>
              <a:t>?</a:t>
            </a:r>
            <a:endParaRPr lang="tr-TR" dirty="0">
              <a:ea typeface="Calibri" panose="020F0502020204030204" pitchFamily="34" charset="0"/>
              <a:cs typeface="Times New Roman" panose="02020603050405020304" pitchFamily="18" charset="0"/>
            </a:endParaRPr>
          </a:p>
          <a:p>
            <a:pPr lvl="0" algn="just">
              <a:lnSpc>
                <a:spcPct val="115000"/>
              </a:lnSpc>
              <a:spcAft>
                <a:spcPts val="1000"/>
              </a:spcAft>
            </a:pPr>
            <a:r>
              <a:rPr lang="tr-TR" dirty="0">
                <a:ea typeface="Calibri" panose="020F0502020204030204" pitchFamily="34" charset="0"/>
                <a:cs typeface="Times New Roman" panose="02020603050405020304" pitchFamily="18" charset="0"/>
              </a:rPr>
              <a:t>Proje ortağı olan kurumun yürütücüsünün başvuru sürecinde taahhütler anlamında çok dikkatli olması gerekiyor. Projenin temel kurgusu içinde hangi alanlara ne düzeyde ve nasıl katkı verileceğine ilişkin detaylı bir çalışma yapılması ve buna bağlı olarak da proje ekibinin oluşturulması son derece önemli. Bununla birlikte, projenin yürütülmesine ilişkin olarak B planlarının da düşünülmesi gerekiyor. Her ne kadar projelerde bunlara dikkat edilmesi gerekliliğinin altı çiziliyor olsa da, proje başladığında bazı noktaların atlanmış olduğu görülebiliyor. Bu nedenle, dinamik ve alternatifli bir yönetim planının oluşturulmasını önemsiyorum. Proje ekibinin daha öncesinde ortak çalışma tecrübesine sahip olması da önemli bir konu ve aynı zamanda büyük bir şans. </a:t>
            </a:r>
          </a:p>
          <a:p>
            <a:pPr lvl="0" algn="just">
              <a:lnSpc>
                <a:spcPct val="115000"/>
              </a:lnSpc>
              <a:spcAft>
                <a:spcPts val="1000"/>
              </a:spcAft>
            </a:pPr>
            <a:r>
              <a:rPr lang="tr-TR" b="1" dirty="0">
                <a:ea typeface="Calibri" panose="020F0502020204030204" pitchFamily="34" charset="0"/>
                <a:cs typeface="Times New Roman" panose="02020603050405020304" pitchFamily="18" charset="0"/>
              </a:rPr>
              <a:t>7. </a:t>
            </a:r>
            <a:r>
              <a:rPr lang="en-US" b="1" dirty="0" err="1">
                <a:ea typeface="Calibri" panose="020F0502020204030204" pitchFamily="34" charset="0"/>
                <a:cs typeface="Times New Roman" panose="02020603050405020304" pitchFamily="18" charset="0"/>
              </a:rPr>
              <a:t>Üniversitemizin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ve</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Uluslararası</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Projeler</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Ofisi’nin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projelerin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başvuru</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süreci</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ve</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yürütülmesi</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aşamasında</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verdiği</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desteklerden</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yararlandınız</a:t>
            </a:r>
            <a:r>
              <a:rPr lang="en-US" b="1" dirty="0">
                <a:ea typeface="Calibri" panose="020F0502020204030204" pitchFamily="34" charset="0"/>
                <a:cs typeface="Times New Roman" panose="02020603050405020304" pitchFamily="18" charset="0"/>
              </a:rPr>
              <a:t> </a:t>
            </a:r>
            <a:r>
              <a:rPr lang="en-US" b="1" dirty="0" err="1">
                <a:ea typeface="Calibri" panose="020F0502020204030204" pitchFamily="34" charset="0"/>
                <a:cs typeface="Times New Roman" panose="02020603050405020304" pitchFamily="18" charset="0"/>
              </a:rPr>
              <a:t>mı</a:t>
            </a:r>
            <a:r>
              <a:rPr lang="en-US" b="1" dirty="0">
                <a:ea typeface="Calibri" panose="020F0502020204030204" pitchFamily="34" charset="0"/>
                <a:cs typeface="Times New Roman" panose="02020603050405020304" pitchFamily="18" charset="0"/>
              </a:rPr>
              <a:t>?</a:t>
            </a:r>
            <a:endParaRPr lang="tr-TR" dirty="0">
              <a:ea typeface="Calibri" panose="020F0502020204030204" pitchFamily="34" charset="0"/>
              <a:cs typeface="Times New Roman" panose="02020603050405020304" pitchFamily="18" charset="0"/>
            </a:endParaRPr>
          </a:p>
          <a:p>
            <a:pPr algn="just">
              <a:lnSpc>
                <a:spcPct val="115000"/>
              </a:lnSpc>
              <a:spcAft>
                <a:spcPts val="1000"/>
              </a:spcAft>
            </a:pPr>
            <a:r>
              <a:rPr lang="tr-TR" dirty="0">
                <a:cs typeface="Times New Roman" panose="02020603050405020304" pitchFamily="18" charset="0"/>
              </a:rPr>
              <a:t>Başvuru ve sonrasındaki süreçte idari konularda İTÜ çok büyük bir destek sunarak araştırmacıların yükünü önemli ölçüde azaltıyor. 2000’li yılların başında 6. Çerçeve Programındaki projemizde bu konularda ciddi sorunlarla uğraşmamız gerekmişti. Geçen süredeki organizasyonu ve destekleri görmek çok sevindirici. Ayrıca, farklı bölümlerdeki akademisyenlerin uzmanlıklarına ve proje konusuna göre bir araya getirilmesine yönelik girişimler de İTÜ’nün bu tür çağrılara daha güçlü katılımını sağlıyor.</a:t>
            </a:r>
          </a:p>
        </p:txBody>
      </p:sp>
    </p:spTree>
    <p:extLst>
      <p:ext uri="{BB962C8B-B14F-4D97-AF65-F5344CB8AC3E}">
        <p14:creationId xmlns:p14="http://schemas.microsoft.com/office/powerpoint/2010/main" val="171408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0F7C99-CA30-654E-9D95-B43033D68B79}"/>
              </a:ext>
            </a:extLst>
          </p:cNvPr>
          <p:cNvSpPr/>
          <p:nvPr/>
        </p:nvSpPr>
        <p:spPr>
          <a:xfrm>
            <a:off x="5975350" y="5041553"/>
            <a:ext cx="5614988" cy="32316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838"/>
              </a:spcAft>
              <a:buClrTx/>
              <a:buSzTx/>
              <a:buFontTx/>
              <a:buNone/>
              <a:tabLst/>
              <a:defRPr/>
            </a:pPr>
            <a:r>
              <a:rPr kumimoji="0" lang="tr-TR" sz="1500" b="1" i="0" u="none" strike="noStrike" kern="1200" cap="none" spc="0" normalizeH="0" baseline="0" noProof="0" dirty="0">
                <a:ln>
                  <a:noFill/>
                </a:ln>
                <a:solidFill>
                  <a:srgbClr val="000000"/>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Dikdörtgen 2"/>
          <p:cNvSpPr/>
          <p:nvPr/>
        </p:nvSpPr>
        <p:spPr>
          <a:xfrm>
            <a:off x="225777" y="124179"/>
            <a:ext cx="12259733" cy="6321218"/>
          </a:xfrm>
          <a:prstGeom prst="rect">
            <a:avLst/>
          </a:prstGeom>
        </p:spPr>
        <p:txBody>
          <a:bodyPr wrap="square">
            <a:spAutoFit/>
          </a:bodyPr>
          <a:lstStyle/>
          <a:p>
            <a:pPr lvl="0" algn="just">
              <a:lnSpc>
                <a:spcPct val="115000"/>
              </a:lnSpc>
              <a:spcAft>
                <a:spcPts val="1000"/>
              </a:spcAft>
            </a:pPr>
            <a:r>
              <a:rPr lang="tr-TR" sz="1600" b="1" dirty="0">
                <a:latin typeface="Calibri" panose="020F0502020204030204" pitchFamily="34" charset="0"/>
                <a:ea typeface="Calibri" panose="020F0502020204030204" pitchFamily="34" charset="0"/>
                <a:cs typeface="Times New Roman" panose="02020603050405020304" pitchFamily="18" charset="0"/>
              </a:rPr>
              <a:t>8. </a:t>
            </a:r>
            <a:r>
              <a:rPr lang="en-US" sz="1600" b="1" dirty="0">
                <a:latin typeface="Calibri" panose="020F0502020204030204" pitchFamily="34" charset="0"/>
                <a:ea typeface="Calibri" panose="020F0502020204030204" pitchFamily="34" charset="0"/>
                <a:cs typeface="Times New Roman" panose="02020603050405020304" pitchFamily="18" charset="0"/>
              </a:rPr>
              <a:t>AB </a:t>
            </a:r>
            <a:r>
              <a:rPr lang="en-US" sz="1600" b="1" dirty="0" err="1">
                <a:latin typeface="Calibri" panose="020F0502020204030204" pitchFamily="34" charset="0"/>
                <a:ea typeface="Calibri" panose="020F0502020204030204" pitchFamily="34" charset="0"/>
                <a:cs typeface="Times New Roman" panose="02020603050405020304" pitchFamily="18" charset="0"/>
              </a:rPr>
              <a:t>Projelerinde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ortak</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veya</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yürütücü</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olarak</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yer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almak</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isteyen</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araştırmacılarımıza</a:t>
            </a:r>
            <a:r>
              <a:rPr lang="en-US" sz="1600" b="1" dirty="0">
                <a:latin typeface="Calibri" panose="020F0502020204030204" pitchFamily="34" charset="0"/>
                <a:ea typeface="Calibri" panose="020F0502020204030204" pitchFamily="34" charset="0"/>
                <a:cs typeface="Times New Roman" panose="02020603050405020304" pitchFamily="18" charset="0"/>
              </a:rPr>
              <a:t> ne </a:t>
            </a:r>
            <a:r>
              <a:rPr lang="en-US" sz="1600" b="1" dirty="0" err="1">
                <a:latin typeface="Calibri" panose="020F0502020204030204" pitchFamily="34" charset="0"/>
                <a:ea typeface="Calibri" panose="020F0502020204030204" pitchFamily="34" charset="0"/>
                <a:cs typeface="Times New Roman" panose="02020603050405020304" pitchFamily="18" charset="0"/>
              </a:rPr>
              <a:t>tür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önerilerde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bulunmak</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istersiniz</a:t>
            </a: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tr-TR"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Uluslararası ağlara dahil olmak ve bu ağlarda aktif olmak, AB projelerinde yer almayı garanti etmez ama bir anlamda da olmazda olmazıdır. Bu noktada, doktora sonrası araştırmaların ne denli önemli olduğunun altını çizmek isterim. Mümkünse, bu süreçte bir AB projesi kapsamında çalışmak, ilerleyen dönemlerde farklı ortaklarla çalışabilme olasılığını artırıyor. Proje önerisi olarak şekillendirilmemiş olsa da, her zaman birkaç proje fikrinin yöntemiyle ve kapsamıyla taslak seviyesinde el altında bulunması hızlı hareket imkanı sağlıyor. Bunu yaparken, son yıllardaki çalışmalar, uluslararası kuruluşların raporları ve uluslararası çağrıların metinleri üzerinden gitmek de mümkün.  </a:t>
            </a:r>
          </a:p>
          <a:p>
            <a:pPr lvl="0" algn="just">
              <a:lnSpc>
                <a:spcPct val="115000"/>
              </a:lnSpc>
              <a:spcAft>
                <a:spcPts val="1000"/>
              </a:spcAft>
            </a:pPr>
            <a:r>
              <a:rPr lang="tr-TR" sz="1600" b="1" dirty="0">
                <a:latin typeface="Calibri" panose="020F0502020204030204" pitchFamily="34" charset="0"/>
                <a:ea typeface="Calibri" panose="020F0502020204030204" pitchFamily="34" charset="0"/>
                <a:cs typeface="Times New Roman" panose="02020603050405020304" pitchFamily="18" charset="0"/>
              </a:rPr>
              <a:t>9. </a:t>
            </a:r>
            <a:r>
              <a:rPr lang="en-US" sz="1600" b="1" dirty="0" err="1">
                <a:latin typeface="Calibri" panose="020F0502020204030204" pitchFamily="34" charset="0"/>
                <a:ea typeface="Calibri" panose="020F0502020204030204" pitchFamily="34" charset="0"/>
                <a:cs typeface="Times New Roman" panose="02020603050405020304" pitchFamily="18" charset="0"/>
              </a:rPr>
              <a:t>Bir</a:t>
            </a:r>
            <a:r>
              <a:rPr lang="en-US" sz="1600" b="1" dirty="0">
                <a:latin typeface="Calibri" panose="020F0502020204030204" pitchFamily="34" charset="0"/>
                <a:ea typeface="Calibri" panose="020F0502020204030204" pitchFamily="34" charset="0"/>
                <a:cs typeface="Times New Roman" panose="02020603050405020304" pitchFamily="18" charset="0"/>
              </a:rPr>
              <a:t> AB </a:t>
            </a:r>
            <a:r>
              <a:rPr lang="en-US" sz="1600" b="1" dirty="0" err="1">
                <a:latin typeface="Calibri" panose="020F0502020204030204" pitchFamily="34" charset="0"/>
                <a:ea typeface="Calibri" panose="020F0502020204030204" pitchFamily="34" charset="0"/>
                <a:cs typeface="Times New Roman" panose="02020603050405020304" pitchFamily="18" charset="0"/>
              </a:rPr>
              <a:t>Projesinde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yer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almanın</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ulusal</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projelerde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yer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almaya</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göre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avantajları</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nelerdir</a:t>
            </a:r>
            <a:r>
              <a:rPr lang="en-US" sz="1600" b="1" dirty="0">
                <a:latin typeface="Calibri" panose="020F0502020204030204" pitchFamily="34"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Farklı ülkelerden gelen proje ortaklarıyla bir arada çalışmanın bilimsel açıdan önemli katkılar sunduğu bilinmektedir. Ancak bu noktada vurgulamak istediğim temel avantaj proje bütçesiyle ilgili olacak. Proje harcama kalemleri ve miktarları uluslararası düzeyde olduğu için, proje sürecinde yapılacak faaliyetler ve seyahatler, gerek prosedür gerekse harcama miktarı olarak daha rahat karşılanabiliyor. Proje ortaklarının da sunduğu kolaylık dahilinde, belirli aralıklarla ya da sürelerle çalışmanın bir bölümünü yurtdışında yürütmek de mümkün olabiliyor. Ayrıca, özellikle doktora ya da doktora sonrası araştırma sürecindeki genç araştırmacılara da kendilerini geliştirebilmek adına fırsatlar da bulunabiliyor. </a:t>
            </a:r>
          </a:p>
          <a:p>
            <a:pPr lvl="0" algn="just">
              <a:lnSpc>
                <a:spcPct val="115000"/>
              </a:lnSpc>
              <a:spcAft>
                <a:spcPts val="1000"/>
              </a:spcAft>
            </a:pPr>
            <a:r>
              <a:rPr lang="tr-TR" sz="1600" b="1" dirty="0">
                <a:latin typeface="Calibri" panose="020F0502020204030204" pitchFamily="34" charset="0"/>
                <a:ea typeface="Calibri" panose="020F0502020204030204" pitchFamily="34" charset="0"/>
                <a:cs typeface="Times New Roman" panose="02020603050405020304" pitchFamily="18" charset="0"/>
              </a:rPr>
              <a:t>10. </a:t>
            </a:r>
            <a:r>
              <a:rPr lang="en-US" sz="1600" b="1" dirty="0" err="1">
                <a:latin typeface="Calibri" panose="020F0502020204030204" pitchFamily="34" charset="0"/>
                <a:ea typeface="Calibri" panose="020F0502020204030204" pitchFamily="34" charset="0"/>
                <a:cs typeface="Times New Roman" panose="02020603050405020304" pitchFamily="18" charset="0"/>
              </a:rPr>
              <a:t>Yeni</a:t>
            </a:r>
            <a:r>
              <a:rPr lang="en-US" sz="1600" b="1" dirty="0">
                <a:latin typeface="Calibri" panose="020F0502020204030204" pitchFamily="34" charset="0"/>
                <a:ea typeface="Calibri" panose="020F0502020204030204" pitchFamily="34" charset="0"/>
                <a:cs typeface="Times New Roman" panose="02020603050405020304" pitchFamily="18" charset="0"/>
              </a:rPr>
              <a:t> AB </a:t>
            </a:r>
            <a:r>
              <a:rPr lang="en-US" sz="1600" b="1" dirty="0" err="1">
                <a:latin typeface="Calibri" panose="020F0502020204030204" pitchFamily="34" charset="0"/>
                <a:ea typeface="Calibri" panose="020F0502020204030204" pitchFamily="34" charset="0"/>
                <a:cs typeface="Times New Roman" panose="02020603050405020304" pitchFamily="18" charset="0"/>
              </a:rPr>
              <a:t>Projelerine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dahil</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olmak</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ister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misiniz</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şu</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anda</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herhangi</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bir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hazırlığınız</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söz</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konusu</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a:latin typeface="Calibri" panose="020F0502020204030204" pitchFamily="34" charset="0"/>
                <a:ea typeface="Calibri" panose="020F0502020204030204" pitchFamily="34" charset="0"/>
                <a:cs typeface="Times New Roman" panose="02020603050405020304" pitchFamily="18" charset="0"/>
              </a:rPr>
              <a:t>mudur</a:t>
            </a:r>
            <a:r>
              <a:rPr lang="en-US" sz="1600" b="1" dirty="0">
                <a:latin typeface="Calibri" panose="020F0502020204030204" pitchFamily="34"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Ufuk 2021 çağrısında iki projede görev almıştım. Bunlardan biri olan PARATUS projesi kabul edildi, diğeri ise sınırda bir puan aldı. Ufuk 2022 çağrısında, sınırda kalan projeyi revize ederek tekrar başvurduk. 2023 Nisan-Mayıs aylarında sonucun açıklanmasını bekliyoruz. </a:t>
            </a: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3575443" y="5364718"/>
            <a:ext cx="4799814" cy="2868727"/>
          </a:xfrm>
          <a:prstGeom prst="rect">
            <a:avLst/>
          </a:prstGeom>
        </p:spPr>
      </p:pic>
    </p:spTree>
    <p:extLst>
      <p:ext uri="{BB962C8B-B14F-4D97-AF65-F5344CB8AC3E}">
        <p14:creationId xmlns:p14="http://schemas.microsoft.com/office/powerpoint/2010/main" val="18576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7719728" cy="1110432"/>
          </a:xfrm>
          <a:prstGeom prst="rect">
            <a:avLst/>
          </a:prstGeom>
        </p:spPr>
        <p:txBody>
          <a:bodyPr wrap="square">
            <a:spAutoFit/>
          </a:bodyPr>
          <a:lstStyle/>
          <a:p>
            <a:r>
              <a:rPr lang="en-US" sz="3308" b="1" dirty="0">
                <a:solidFill>
                  <a:srgbClr val="2E2F2E"/>
                </a:solidFill>
                <a:cs typeface="Arial" panose="020B0604020202020204" pitchFamily="34" charset="0"/>
              </a:rPr>
              <a:t>C) </a:t>
            </a:r>
            <a:r>
              <a:rPr lang="tr-TR" sz="3308" b="1" dirty="0">
                <a:solidFill>
                  <a:srgbClr val="2E2F2E"/>
                </a:solidFill>
                <a:ea typeface="Times New Roman" panose="02020603050405020304" pitchFamily="18" charset="0"/>
                <a:cs typeface="Arial" panose="020B0604020202020204" pitchFamily="34" charset="0"/>
              </a:rPr>
              <a:t>HABERLER VE </a:t>
            </a:r>
          </a:p>
          <a:p>
            <a:r>
              <a:rPr lang="tr-TR" sz="3308" b="1" dirty="0">
                <a:solidFill>
                  <a:srgbClr val="2E2F2E"/>
                </a:solidFill>
                <a:ea typeface="Times New Roman" panose="02020603050405020304" pitchFamily="18" charset="0"/>
                <a:cs typeface="Arial" panose="020B0604020202020204" pitchFamily="34" charset="0"/>
              </a:rPr>
              <a:t>DUYURULAR</a:t>
            </a:r>
          </a:p>
        </p:txBody>
      </p:sp>
    </p:spTree>
    <p:extLst>
      <p:ext uri="{BB962C8B-B14F-4D97-AF65-F5344CB8AC3E}">
        <p14:creationId xmlns:p14="http://schemas.microsoft.com/office/powerpoint/2010/main" val="174231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4EF90F-BB24-594B-883C-C6DC20395B9D}"/>
              </a:ext>
            </a:extLst>
          </p:cNvPr>
          <p:cNvSpPr/>
          <p:nvPr/>
        </p:nvSpPr>
        <p:spPr>
          <a:xfrm>
            <a:off x="152401" y="370115"/>
            <a:ext cx="5822950" cy="8956298"/>
          </a:xfrm>
          <a:prstGeom prst="rect">
            <a:avLst/>
          </a:prstGeom>
        </p:spPr>
        <p:txBody>
          <a:bodyPr wrap="square" numCol="1" spcCol="180000">
            <a:spAutoFit/>
          </a:bodyPr>
          <a:lstStyle/>
          <a:p>
            <a:pPr algn="just"/>
            <a:r>
              <a:rPr lang="en-US" sz="1600" dirty="0" err="1">
                <a:solidFill>
                  <a:srgbClr val="000000"/>
                </a:solidFill>
              </a:rPr>
              <a:t>Değerli</a:t>
            </a:r>
            <a:r>
              <a:rPr lang="en-US" sz="1600" dirty="0">
                <a:solidFill>
                  <a:srgbClr val="000000"/>
                </a:solidFill>
              </a:rPr>
              <a:t> </a:t>
            </a:r>
            <a:r>
              <a:rPr lang="en-US" sz="1600" dirty="0" err="1">
                <a:solidFill>
                  <a:srgbClr val="000000"/>
                </a:solidFill>
              </a:rPr>
              <a:t>Araştırmacılarımız</a:t>
            </a:r>
            <a:r>
              <a:rPr lang="en-US" sz="1600" dirty="0">
                <a:solidFill>
                  <a:srgbClr val="000000"/>
                </a:solidFill>
              </a:rPr>
              <a:t>,</a:t>
            </a:r>
            <a:endParaRPr lang="en-US" sz="1600" dirty="0"/>
          </a:p>
          <a:p>
            <a:pPr algn="just"/>
            <a:r>
              <a:rPr lang="en-US" sz="1600" dirty="0"/>
              <a:t/>
            </a:r>
            <a:br>
              <a:rPr lang="en-US" sz="1600" dirty="0"/>
            </a:br>
            <a:r>
              <a:rPr lang="en-US" sz="1600" dirty="0">
                <a:solidFill>
                  <a:srgbClr val="000000"/>
                </a:solidFill>
              </a:rPr>
              <a:t>İTÜ </a:t>
            </a:r>
            <a:r>
              <a:rPr lang="tr-TR" sz="1600" dirty="0">
                <a:solidFill>
                  <a:srgbClr val="000000"/>
                </a:solidFill>
              </a:rPr>
              <a:t>Uluslararası Projeler</a:t>
            </a:r>
            <a:r>
              <a:rPr lang="en-US" sz="1600" dirty="0">
                <a:solidFill>
                  <a:srgbClr val="000000"/>
                </a:solidFill>
              </a:rPr>
              <a:t> </a:t>
            </a:r>
            <a:r>
              <a:rPr lang="en-US" sz="1600" dirty="0" err="1">
                <a:solidFill>
                  <a:srgbClr val="000000"/>
                </a:solidFill>
              </a:rPr>
              <a:t>Ofisi</a:t>
            </a:r>
            <a:r>
              <a:rPr lang="en-US" sz="1600" dirty="0">
                <a:solidFill>
                  <a:srgbClr val="000000"/>
                </a:solidFill>
              </a:rPr>
              <a:t>, </a:t>
            </a:r>
            <a:r>
              <a:rPr lang="en-US" sz="1600" dirty="0" err="1">
                <a:solidFill>
                  <a:srgbClr val="000000"/>
                </a:solidFill>
              </a:rPr>
              <a:t>araştırmacılarımızın</a:t>
            </a:r>
            <a:r>
              <a:rPr lang="en-US" sz="1600" dirty="0">
                <a:solidFill>
                  <a:srgbClr val="000000"/>
                </a:solidFill>
              </a:rPr>
              <a:t> </a:t>
            </a:r>
            <a:r>
              <a:rPr lang="en-US" sz="1600" dirty="0" err="1">
                <a:solidFill>
                  <a:srgbClr val="000000"/>
                </a:solidFill>
              </a:rPr>
              <a:t>Avrupa</a:t>
            </a:r>
            <a:r>
              <a:rPr lang="en-US" sz="1600" dirty="0">
                <a:solidFill>
                  <a:srgbClr val="000000"/>
                </a:solidFill>
              </a:rPr>
              <a:t> </a:t>
            </a:r>
            <a:r>
              <a:rPr lang="en-US" sz="1600" dirty="0" err="1">
                <a:solidFill>
                  <a:srgbClr val="000000"/>
                </a:solidFill>
              </a:rPr>
              <a:t>Birliği</a:t>
            </a:r>
            <a:r>
              <a:rPr lang="en-US" sz="1600" dirty="0">
                <a:solidFill>
                  <a:srgbClr val="000000"/>
                </a:solidFill>
              </a:rPr>
              <a:t> (AB) </a:t>
            </a:r>
            <a:r>
              <a:rPr lang="en-US" sz="1600" dirty="0" err="1">
                <a:solidFill>
                  <a:srgbClr val="000000"/>
                </a:solidFill>
              </a:rPr>
              <a:t>araştırma</a:t>
            </a:r>
            <a:r>
              <a:rPr lang="en-US" sz="1600" dirty="0">
                <a:solidFill>
                  <a:srgbClr val="000000"/>
                </a:solidFill>
              </a:rPr>
              <a:t> </a:t>
            </a:r>
            <a:r>
              <a:rPr lang="en-US" sz="1600" dirty="0" err="1">
                <a:solidFill>
                  <a:srgbClr val="000000"/>
                </a:solidFill>
              </a:rPr>
              <a:t>desteklerinden</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yüksek</a:t>
            </a:r>
            <a:r>
              <a:rPr lang="en-US" sz="1600" dirty="0">
                <a:solidFill>
                  <a:srgbClr val="000000"/>
                </a:solidFill>
              </a:rPr>
              <a:t> </a:t>
            </a:r>
            <a:r>
              <a:rPr lang="en-US" sz="1600" dirty="0" err="1">
                <a:solidFill>
                  <a:srgbClr val="000000"/>
                </a:solidFill>
              </a:rPr>
              <a:t>düzeyde</a:t>
            </a:r>
            <a:r>
              <a:rPr lang="en-US" sz="1600" dirty="0">
                <a:solidFill>
                  <a:srgbClr val="000000"/>
                </a:solidFill>
              </a:rPr>
              <a:t> </a:t>
            </a:r>
            <a:r>
              <a:rPr lang="en-US" sz="1600" dirty="0" err="1">
                <a:solidFill>
                  <a:srgbClr val="000000"/>
                </a:solidFill>
              </a:rPr>
              <a:t>yararlanabilmesi</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tr-TR" sz="1600" dirty="0">
                <a:solidFill>
                  <a:srgbClr val="000000"/>
                </a:solidFill>
              </a:rPr>
              <a:t>İTÜ AB Merkezi Araştırma Ofisi adıyla </a:t>
            </a:r>
            <a:r>
              <a:rPr lang="en-US" sz="1600" dirty="0">
                <a:solidFill>
                  <a:srgbClr val="000000"/>
                </a:solidFill>
              </a:rPr>
              <a:t>2002 </a:t>
            </a:r>
            <a:r>
              <a:rPr lang="en-US" sz="1600" dirty="0" err="1">
                <a:solidFill>
                  <a:srgbClr val="000000"/>
                </a:solidFill>
              </a:rPr>
              <a:t>yılında</a:t>
            </a:r>
            <a:r>
              <a:rPr lang="en-US" sz="1600" dirty="0">
                <a:solidFill>
                  <a:srgbClr val="000000"/>
                </a:solidFill>
              </a:rPr>
              <a:t> </a:t>
            </a:r>
            <a:r>
              <a:rPr lang="en-US" sz="1600" dirty="0" err="1">
                <a:solidFill>
                  <a:srgbClr val="000000"/>
                </a:solidFill>
              </a:rPr>
              <a:t>kurulmuş</a:t>
            </a:r>
            <a:r>
              <a:rPr lang="tr-TR" sz="1600" dirty="0">
                <a:solidFill>
                  <a:srgbClr val="000000"/>
                </a:solidFill>
              </a:rPr>
              <a:t> ve ofisimiz için yakın dönemde isim değişikliği yapılmıştır.</a:t>
            </a:r>
            <a:endParaRPr lang="en-US" sz="1600" dirty="0"/>
          </a:p>
          <a:p>
            <a:pPr algn="just"/>
            <a:r>
              <a:rPr lang="en-US" sz="1600" dirty="0"/>
              <a:t/>
            </a:r>
            <a:br>
              <a:rPr lang="en-US" sz="1600" dirty="0"/>
            </a:br>
            <a:r>
              <a:rPr lang="en-US" sz="1600" dirty="0" err="1">
                <a:solidFill>
                  <a:srgbClr val="000000"/>
                </a:solidFill>
              </a:rPr>
              <a:t>Ofis</a:t>
            </a:r>
            <a:r>
              <a:rPr lang="en-US" sz="1600" dirty="0">
                <a:solidFill>
                  <a:srgbClr val="000000"/>
                </a:solidFill>
              </a:rPr>
              <a:t> </a:t>
            </a:r>
            <a:r>
              <a:rPr lang="en-US" sz="1600" dirty="0" err="1">
                <a:solidFill>
                  <a:srgbClr val="000000"/>
                </a:solidFill>
              </a:rPr>
              <a:t>olarak</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temel</a:t>
            </a:r>
            <a:r>
              <a:rPr lang="en-US" sz="1600" dirty="0">
                <a:solidFill>
                  <a:srgbClr val="000000"/>
                </a:solidFill>
              </a:rPr>
              <a:t> </a:t>
            </a:r>
            <a:r>
              <a:rPr lang="en-US" sz="1600" dirty="0" err="1">
                <a:solidFill>
                  <a:srgbClr val="000000"/>
                </a:solidFill>
              </a:rPr>
              <a:t>görevimiz</a:t>
            </a:r>
            <a:r>
              <a:rPr lang="en-US" sz="1600" dirty="0">
                <a:solidFill>
                  <a:srgbClr val="000000"/>
                </a:solidFill>
              </a:rPr>
              <a:t>, </a:t>
            </a:r>
            <a:r>
              <a:rPr lang="en-US" sz="1600" dirty="0" err="1">
                <a:solidFill>
                  <a:srgbClr val="000000"/>
                </a:solidFill>
              </a:rPr>
              <a:t>araştırmacılarımıza</a:t>
            </a:r>
            <a:r>
              <a:rPr lang="en-US" sz="1600" dirty="0">
                <a:solidFill>
                  <a:srgbClr val="000000"/>
                </a:solidFill>
              </a:rPr>
              <a:t> AB </a:t>
            </a:r>
            <a:r>
              <a:rPr lang="en-US" sz="1600" dirty="0" err="1">
                <a:solidFill>
                  <a:srgbClr val="000000"/>
                </a:solidFill>
              </a:rPr>
              <a:t>projelerinin</a:t>
            </a:r>
            <a:r>
              <a:rPr lang="en-US" sz="1600" dirty="0">
                <a:solidFill>
                  <a:srgbClr val="000000"/>
                </a:solidFill>
              </a:rPr>
              <a:t> </a:t>
            </a:r>
            <a:r>
              <a:rPr lang="en-US" sz="1600" dirty="0" err="1">
                <a:solidFill>
                  <a:srgbClr val="000000"/>
                </a:solidFill>
              </a:rPr>
              <a:t>geliştirilmesi</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yürütülmesi</a:t>
            </a:r>
            <a:r>
              <a:rPr lang="en-US" sz="1600" dirty="0">
                <a:solidFill>
                  <a:srgbClr val="000000"/>
                </a:solidFill>
              </a:rPr>
              <a:t> </a:t>
            </a:r>
            <a:r>
              <a:rPr lang="en-US" sz="1600" dirty="0" err="1">
                <a:solidFill>
                  <a:srgbClr val="000000"/>
                </a:solidFill>
              </a:rPr>
              <a:t>aşamasında</a:t>
            </a:r>
            <a:r>
              <a:rPr lang="en-US" sz="1600" dirty="0">
                <a:solidFill>
                  <a:srgbClr val="000000"/>
                </a:solidFill>
              </a:rPr>
              <a:t> </a:t>
            </a:r>
            <a:r>
              <a:rPr lang="en-US" sz="1600" dirty="0" err="1">
                <a:solidFill>
                  <a:srgbClr val="000000"/>
                </a:solidFill>
              </a:rPr>
              <a:t>destek</a:t>
            </a:r>
            <a:r>
              <a:rPr lang="en-US" sz="1600" dirty="0">
                <a:solidFill>
                  <a:srgbClr val="000000"/>
                </a:solidFill>
              </a:rPr>
              <a:t> </a:t>
            </a:r>
            <a:r>
              <a:rPr lang="en-US" sz="1600" dirty="0" err="1">
                <a:solidFill>
                  <a:srgbClr val="000000"/>
                </a:solidFill>
              </a:rPr>
              <a:t>vermek</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üniversitemizin</a:t>
            </a:r>
            <a:r>
              <a:rPr lang="en-US" sz="1600" dirty="0">
                <a:solidFill>
                  <a:srgbClr val="000000"/>
                </a:solidFill>
              </a:rPr>
              <a:t> </a:t>
            </a:r>
            <a:r>
              <a:rPr lang="en-US" sz="1600" dirty="0" err="1">
                <a:solidFill>
                  <a:srgbClr val="000000"/>
                </a:solidFill>
              </a:rPr>
              <a:t>Avrupa</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Alanındaki</a:t>
            </a:r>
            <a:r>
              <a:rPr lang="en-US" sz="1600" dirty="0">
                <a:solidFill>
                  <a:srgbClr val="000000"/>
                </a:solidFill>
              </a:rPr>
              <a:t> (ERA) </a:t>
            </a:r>
            <a:r>
              <a:rPr lang="en-US" sz="1600" dirty="0" err="1">
                <a:solidFill>
                  <a:srgbClr val="000000"/>
                </a:solidFill>
              </a:rPr>
              <a:t>görünürlüğünü</a:t>
            </a:r>
            <a:r>
              <a:rPr lang="en-US" sz="1600" dirty="0">
                <a:solidFill>
                  <a:srgbClr val="000000"/>
                </a:solidFill>
              </a:rPr>
              <a:t> </a:t>
            </a:r>
            <a:r>
              <a:rPr lang="en-US" sz="1600" dirty="0" err="1">
                <a:solidFill>
                  <a:srgbClr val="000000"/>
                </a:solidFill>
              </a:rPr>
              <a:t>arttırmaktır</a:t>
            </a:r>
            <a:r>
              <a:rPr lang="en-US" sz="1600" dirty="0">
                <a:solidFill>
                  <a:srgbClr val="000000"/>
                </a:solidFill>
              </a:rPr>
              <a:t>.</a:t>
            </a:r>
            <a:endParaRPr lang="en-US" sz="1600" dirty="0"/>
          </a:p>
          <a:p>
            <a:pPr algn="just"/>
            <a:endParaRPr lang="tr-TR" sz="1600" dirty="0"/>
          </a:p>
          <a:p>
            <a:pPr algn="just"/>
            <a:r>
              <a:rPr lang="en-US" sz="1600" dirty="0">
                <a:solidFill>
                  <a:srgbClr val="000000"/>
                </a:solidFill>
              </a:rPr>
              <a:t>Bu </a:t>
            </a:r>
            <a:r>
              <a:rPr lang="en-US" sz="1600" dirty="0" err="1">
                <a:solidFill>
                  <a:srgbClr val="000000"/>
                </a:solidFill>
              </a:rPr>
              <a:t>çerçevede</a:t>
            </a:r>
            <a:r>
              <a:rPr lang="en-US" sz="1600" dirty="0">
                <a:solidFill>
                  <a:srgbClr val="000000"/>
                </a:solidFill>
              </a:rPr>
              <a:t> </a:t>
            </a:r>
            <a:r>
              <a:rPr lang="en-US" sz="1600" dirty="0" err="1">
                <a:solidFill>
                  <a:srgbClr val="000000"/>
                </a:solidFill>
              </a:rPr>
              <a:t>ofisimiz</a:t>
            </a:r>
            <a:r>
              <a:rPr lang="en-US" sz="1600" dirty="0">
                <a:solidFill>
                  <a:srgbClr val="000000"/>
                </a:solidFill>
              </a:rPr>
              <a:t> </a:t>
            </a:r>
            <a:r>
              <a:rPr lang="en-US" sz="1600" dirty="0" err="1">
                <a:solidFill>
                  <a:srgbClr val="000000"/>
                </a:solidFill>
              </a:rPr>
              <a:t>tarafından</a:t>
            </a:r>
            <a:r>
              <a:rPr lang="en-US" sz="1600" dirty="0">
                <a:solidFill>
                  <a:srgbClr val="000000"/>
                </a:solidFill>
              </a:rPr>
              <a:t>:</a:t>
            </a:r>
            <a:endParaRPr lang="en-US" sz="1600" dirty="0"/>
          </a:p>
          <a:p>
            <a:pPr marL="315008" indent="-315008" algn="just" fontAlgn="base">
              <a:buFont typeface="Arial" panose="020B0604020202020204" pitchFamily="34" charset="0"/>
              <a:buChar char="•"/>
            </a:pPr>
            <a:r>
              <a:rPr lang="en-US" sz="1600" dirty="0" err="1">
                <a:solidFill>
                  <a:srgbClr val="000000"/>
                </a:solidFill>
              </a:rPr>
              <a:t>Yayınlanan</a:t>
            </a:r>
            <a:r>
              <a:rPr lang="en-US" sz="1600" dirty="0">
                <a:solidFill>
                  <a:srgbClr val="000000"/>
                </a:solidFill>
              </a:rPr>
              <a:t> </a:t>
            </a:r>
            <a:r>
              <a:rPr lang="en-US" sz="1600" dirty="0" err="1">
                <a:solidFill>
                  <a:srgbClr val="000000"/>
                </a:solidFill>
              </a:rPr>
              <a:t>çağrıların</a:t>
            </a:r>
            <a:r>
              <a:rPr lang="en-US" sz="1600" dirty="0">
                <a:solidFill>
                  <a:srgbClr val="000000"/>
                </a:solidFill>
              </a:rPr>
              <a:t> </a:t>
            </a:r>
            <a:r>
              <a:rPr lang="en-US" sz="1600" dirty="0" err="1">
                <a:solidFill>
                  <a:srgbClr val="000000"/>
                </a:solidFill>
              </a:rPr>
              <a:t>doğru</a:t>
            </a:r>
            <a:r>
              <a:rPr lang="en-US" sz="1600" dirty="0">
                <a:solidFill>
                  <a:srgbClr val="000000"/>
                </a:solidFill>
              </a:rPr>
              <a:t> </a:t>
            </a:r>
            <a:r>
              <a:rPr lang="en-US" sz="1600" dirty="0" err="1">
                <a:solidFill>
                  <a:srgbClr val="000000"/>
                </a:solidFill>
              </a:rPr>
              <a:t>araştırmacıya</a:t>
            </a:r>
            <a:r>
              <a:rPr lang="en-US" sz="1600" dirty="0">
                <a:solidFill>
                  <a:srgbClr val="000000"/>
                </a:solidFill>
              </a:rPr>
              <a:t> </a:t>
            </a:r>
            <a:r>
              <a:rPr lang="en-US" sz="1600" dirty="0" err="1">
                <a:solidFill>
                  <a:srgbClr val="000000"/>
                </a:solidFill>
              </a:rPr>
              <a:t>ulaşmasını</a:t>
            </a:r>
            <a:r>
              <a:rPr lang="en-US" sz="1600" dirty="0">
                <a:solidFill>
                  <a:srgbClr val="000000"/>
                </a:solidFill>
              </a:rPr>
              <a:t> </a:t>
            </a:r>
            <a:r>
              <a:rPr lang="en-US" sz="1600" dirty="0" err="1">
                <a:solidFill>
                  <a:srgbClr val="000000"/>
                </a:solidFill>
              </a:rPr>
              <a:t>sağlamak</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en-US" sz="1600" dirty="0" err="1">
                <a:solidFill>
                  <a:srgbClr val="000000"/>
                </a:solidFill>
              </a:rPr>
              <a:t>proje</a:t>
            </a:r>
            <a:r>
              <a:rPr lang="en-US" sz="1600" dirty="0">
                <a:solidFill>
                  <a:srgbClr val="000000"/>
                </a:solidFill>
              </a:rPr>
              <a:t> </a:t>
            </a:r>
            <a:r>
              <a:rPr lang="en-US" sz="1600" dirty="0" err="1">
                <a:solidFill>
                  <a:srgbClr val="000000"/>
                </a:solidFill>
              </a:rPr>
              <a:t>yürütmüş</a:t>
            </a:r>
            <a:r>
              <a:rPr lang="en-US" sz="1600" dirty="0">
                <a:solidFill>
                  <a:srgbClr val="000000"/>
                </a:solidFill>
              </a:rPr>
              <a:t>, </a:t>
            </a:r>
            <a:r>
              <a:rPr lang="en-US" sz="1600" dirty="0" err="1">
                <a:solidFill>
                  <a:srgbClr val="000000"/>
                </a:solidFill>
              </a:rPr>
              <a:t>proje</a:t>
            </a:r>
            <a:r>
              <a:rPr lang="en-US" sz="1600" dirty="0">
                <a:solidFill>
                  <a:srgbClr val="000000"/>
                </a:solidFill>
              </a:rPr>
              <a:t> </a:t>
            </a:r>
            <a:r>
              <a:rPr lang="en-US" sz="1600" dirty="0" err="1">
                <a:solidFill>
                  <a:srgbClr val="000000"/>
                </a:solidFill>
              </a:rPr>
              <a:t>ortağı</a:t>
            </a:r>
            <a:r>
              <a:rPr lang="en-US" sz="1600" dirty="0">
                <a:solidFill>
                  <a:srgbClr val="000000"/>
                </a:solidFill>
              </a:rPr>
              <a:t> </a:t>
            </a:r>
            <a:r>
              <a:rPr lang="en-US" sz="1600" dirty="0" err="1">
                <a:solidFill>
                  <a:srgbClr val="000000"/>
                </a:solidFill>
              </a:rPr>
              <a:t>olmuş</a:t>
            </a:r>
            <a:r>
              <a:rPr lang="en-US" sz="1600" dirty="0">
                <a:solidFill>
                  <a:srgbClr val="000000"/>
                </a:solidFill>
              </a:rPr>
              <a:t>, </a:t>
            </a:r>
            <a:r>
              <a:rPr lang="en-US" sz="1600" dirty="0" err="1">
                <a:solidFill>
                  <a:srgbClr val="000000"/>
                </a:solidFill>
              </a:rPr>
              <a:t>proje</a:t>
            </a:r>
            <a:r>
              <a:rPr lang="en-US" sz="1600" dirty="0">
                <a:solidFill>
                  <a:srgbClr val="000000"/>
                </a:solidFill>
              </a:rPr>
              <a:t> </a:t>
            </a:r>
            <a:r>
              <a:rPr lang="en-US" sz="1600" dirty="0" err="1">
                <a:solidFill>
                  <a:srgbClr val="000000"/>
                </a:solidFill>
              </a:rPr>
              <a:t>önerisi</a:t>
            </a:r>
            <a:r>
              <a:rPr lang="en-US" sz="1600" dirty="0">
                <a:solidFill>
                  <a:srgbClr val="000000"/>
                </a:solidFill>
              </a:rPr>
              <a:t> </a:t>
            </a:r>
            <a:r>
              <a:rPr lang="en-US" sz="1600" dirty="0" err="1">
                <a:solidFill>
                  <a:srgbClr val="000000"/>
                </a:solidFill>
              </a:rPr>
              <a:t>hazırlamış</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hazırlama</a:t>
            </a:r>
            <a:r>
              <a:rPr lang="en-US" sz="1600" dirty="0">
                <a:solidFill>
                  <a:srgbClr val="000000"/>
                </a:solidFill>
              </a:rPr>
              <a:t> </a:t>
            </a:r>
            <a:r>
              <a:rPr lang="en-US" sz="1600" dirty="0" err="1">
                <a:solidFill>
                  <a:srgbClr val="000000"/>
                </a:solidFill>
              </a:rPr>
              <a:t>isteğinde</a:t>
            </a:r>
            <a:r>
              <a:rPr lang="en-US" sz="1600" dirty="0">
                <a:solidFill>
                  <a:srgbClr val="000000"/>
                </a:solidFill>
              </a:rPr>
              <a:t> </a:t>
            </a:r>
            <a:r>
              <a:rPr lang="en-US" sz="1600" dirty="0" err="1">
                <a:solidFill>
                  <a:srgbClr val="000000"/>
                </a:solidFill>
              </a:rPr>
              <a:t>olan</a:t>
            </a:r>
            <a:r>
              <a:rPr lang="en-US" sz="1600" dirty="0">
                <a:solidFill>
                  <a:srgbClr val="000000"/>
                </a:solidFill>
              </a:rPr>
              <a:t> </a:t>
            </a:r>
            <a:r>
              <a:rPr lang="en-US" sz="1600" dirty="0" err="1">
                <a:solidFill>
                  <a:srgbClr val="000000"/>
                </a:solidFill>
              </a:rPr>
              <a:t>araştırmacılardan</a:t>
            </a:r>
            <a:r>
              <a:rPr lang="en-US" sz="1600" dirty="0">
                <a:solidFill>
                  <a:srgbClr val="000000"/>
                </a:solidFill>
              </a:rPr>
              <a:t> </a:t>
            </a:r>
            <a:r>
              <a:rPr lang="en-US" sz="1600" dirty="0" err="1">
                <a:solidFill>
                  <a:srgbClr val="000000"/>
                </a:solidFill>
              </a:rPr>
              <a:t>oluşan</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veritabanı</a:t>
            </a:r>
            <a:r>
              <a:rPr lang="en-US" sz="1600" dirty="0">
                <a:solidFill>
                  <a:srgbClr val="000000"/>
                </a:solidFill>
              </a:rPr>
              <a:t> </a:t>
            </a:r>
            <a:r>
              <a:rPr lang="en-US" sz="1600" dirty="0" err="1">
                <a:solidFill>
                  <a:srgbClr val="000000"/>
                </a:solidFill>
              </a:rPr>
              <a:t>oluşturulmuştur</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bu</a:t>
            </a:r>
            <a:r>
              <a:rPr lang="en-US" sz="1600" dirty="0">
                <a:solidFill>
                  <a:srgbClr val="000000"/>
                </a:solidFill>
              </a:rPr>
              <a:t> </a:t>
            </a:r>
            <a:r>
              <a:rPr lang="en-US" sz="1600" dirty="0" err="1">
                <a:solidFill>
                  <a:srgbClr val="000000"/>
                </a:solidFill>
              </a:rPr>
              <a:t>veritabanı</a:t>
            </a:r>
            <a:r>
              <a:rPr lang="en-US" sz="1600" dirty="0">
                <a:solidFill>
                  <a:srgbClr val="000000"/>
                </a:solidFill>
              </a:rPr>
              <a:t> </a:t>
            </a:r>
            <a:r>
              <a:rPr lang="en-US" sz="1600" dirty="0" err="1">
                <a:solidFill>
                  <a:srgbClr val="000000"/>
                </a:solidFill>
              </a:rPr>
              <a:t>sürekli</a:t>
            </a:r>
            <a:r>
              <a:rPr lang="en-US" sz="1600" dirty="0">
                <a:solidFill>
                  <a:srgbClr val="000000"/>
                </a:solidFill>
              </a:rPr>
              <a:t> </a:t>
            </a:r>
            <a:r>
              <a:rPr lang="en-US" sz="1600" dirty="0" err="1">
                <a:solidFill>
                  <a:srgbClr val="000000"/>
                </a:solidFill>
              </a:rPr>
              <a:t>güncellenmektedir</a:t>
            </a:r>
            <a:r>
              <a:rPr lang="en-US" sz="1600" dirty="0">
                <a:solidFill>
                  <a:srgbClr val="000000"/>
                </a:solidFill>
              </a:rPr>
              <a:t>. </a:t>
            </a:r>
          </a:p>
          <a:p>
            <a:pPr marL="315008" indent="-315008" algn="just" fontAlgn="base">
              <a:buFont typeface="Arial" panose="020B0604020202020204" pitchFamily="34" charset="0"/>
              <a:buChar char="•"/>
            </a:pPr>
            <a:r>
              <a:rPr lang="en-US" sz="1600" dirty="0" err="1">
                <a:solidFill>
                  <a:srgbClr val="000000"/>
                </a:solidFill>
              </a:rPr>
              <a:t>Çağrılar</a:t>
            </a:r>
            <a:r>
              <a:rPr lang="en-US" sz="1600" dirty="0">
                <a:solidFill>
                  <a:srgbClr val="000000"/>
                </a:solidFill>
              </a:rPr>
              <a:t> </a:t>
            </a:r>
            <a:r>
              <a:rPr lang="en-US" sz="1600" dirty="0" err="1">
                <a:solidFill>
                  <a:srgbClr val="000000"/>
                </a:solidFill>
              </a:rPr>
              <a:t>kapsamında</a:t>
            </a:r>
            <a:r>
              <a:rPr lang="en-US" sz="1600" dirty="0">
                <a:solidFill>
                  <a:srgbClr val="000000"/>
                </a:solidFill>
              </a:rPr>
              <a:t> </a:t>
            </a:r>
            <a:r>
              <a:rPr lang="en-US" sz="1600" dirty="0" err="1">
                <a:solidFill>
                  <a:srgbClr val="000000"/>
                </a:solidFill>
              </a:rPr>
              <a:t>gerçekleştirilen</a:t>
            </a:r>
            <a:r>
              <a:rPr lang="en-US" sz="1600" dirty="0">
                <a:solidFill>
                  <a:srgbClr val="000000"/>
                </a:solidFill>
              </a:rPr>
              <a:t> </a:t>
            </a:r>
            <a:r>
              <a:rPr lang="en-US" sz="1600" dirty="0" err="1">
                <a:solidFill>
                  <a:srgbClr val="000000"/>
                </a:solidFill>
              </a:rPr>
              <a:t>bilgi</a:t>
            </a:r>
            <a:r>
              <a:rPr lang="en-US" sz="1600" dirty="0">
                <a:solidFill>
                  <a:srgbClr val="000000"/>
                </a:solidFill>
              </a:rPr>
              <a:t> </a:t>
            </a:r>
            <a:r>
              <a:rPr lang="en-US" sz="1600" dirty="0" err="1">
                <a:solidFill>
                  <a:srgbClr val="000000"/>
                </a:solidFill>
              </a:rPr>
              <a:t>günleri</a:t>
            </a:r>
            <a:r>
              <a:rPr lang="en-US" sz="1600" dirty="0">
                <a:solidFill>
                  <a:srgbClr val="000000"/>
                </a:solidFill>
              </a:rPr>
              <a:t> ve </a:t>
            </a:r>
            <a:r>
              <a:rPr lang="en-US" sz="1600" dirty="0" err="1">
                <a:solidFill>
                  <a:srgbClr val="000000"/>
                </a:solidFill>
              </a:rPr>
              <a:t>proje</a:t>
            </a:r>
            <a:r>
              <a:rPr lang="en-US" sz="1600" dirty="0">
                <a:solidFill>
                  <a:srgbClr val="000000"/>
                </a:solidFill>
              </a:rPr>
              <a:t> </a:t>
            </a:r>
            <a:r>
              <a:rPr lang="en-US" sz="1600" dirty="0" err="1">
                <a:solidFill>
                  <a:srgbClr val="000000"/>
                </a:solidFill>
              </a:rPr>
              <a:t>pazarları</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ilgili</a:t>
            </a:r>
            <a:r>
              <a:rPr lang="en-US" sz="1600" dirty="0">
                <a:solidFill>
                  <a:srgbClr val="000000"/>
                </a:solidFill>
              </a:rPr>
              <a:t> </a:t>
            </a:r>
            <a:r>
              <a:rPr lang="en-US" sz="1600" dirty="0" err="1">
                <a:solidFill>
                  <a:srgbClr val="000000"/>
                </a:solidFill>
              </a:rPr>
              <a:t>araştırmacılarımıza</a:t>
            </a:r>
            <a:r>
              <a:rPr lang="en-US" sz="1600" dirty="0">
                <a:solidFill>
                  <a:srgbClr val="000000"/>
                </a:solidFill>
              </a:rPr>
              <a:t> </a:t>
            </a:r>
            <a:r>
              <a:rPr lang="en-US" sz="1600" dirty="0" err="1">
                <a:solidFill>
                  <a:srgbClr val="000000"/>
                </a:solidFill>
              </a:rPr>
              <a:t>çalışma</a:t>
            </a:r>
            <a:r>
              <a:rPr lang="en-US" sz="1600" dirty="0">
                <a:solidFill>
                  <a:srgbClr val="000000"/>
                </a:solidFill>
              </a:rPr>
              <a:t> </a:t>
            </a:r>
            <a:r>
              <a:rPr lang="en-US" sz="1600" dirty="0" err="1">
                <a:solidFill>
                  <a:srgbClr val="000000"/>
                </a:solidFill>
              </a:rPr>
              <a:t>alanlarına</a:t>
            </a:r>
            <a:r>
              <a:rPr lang="en-US" sz="1600" dirty="0">
                <a:solidFill>
                  <a:srgbClr val="000000"/>
                </a:solidFill>
              </a:rPr>
              <a:t> </a:t>
            </a:r>
            <a:r>
              <a:rPr lang="en-US" sz="1600" dirty="0" err="1">
                <a:solidFill>
                  <a:srgbClr val="000000"/>
                </a:solidFill>
              </a:rPr>
              <a:t>ilişkin</a:t>
            </a:r>
            <a:r>
              <a:rPr lang="en-US" sz="1600" dirty="0">
                <a:solidFill>
                  <a:srgbClr val="000000"/>
                </a:solidFill>
              </a:rPr>
              <a:t> </a:t>
            </a:r>
            <a:r>
              <a:rPr lang="en-US" sz="1600" dirty="0" err="1">
                <a:solidFill>
                  <a:srgbClr val="000000"/>
                </a:solidFill>
              </a:rPr>
              <a:t>olarak</a:t>
            </a:r>
            <a:r>
              <a:rPr lang="en-US" sz="1600" dirty="0">
                <a:solidFill>
                  <a:srgbClr val="000000"/>
                </a:solidFill>
              </a:rPr>
              <a:t> </a:t>
            </a:r>
            <a:r>
              <a:rPr lang="en-US" sz="1600" dirty="0" err="1">
                <a:solidFill>
                  <a:srgbClr val="000000"/>
                </a:solidFill>
              </a:rPr>
              <a:t>bire</a:t>
            </a:r>
            <a:r>
              <a:rPr lang="tr-TR"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bilgilendirmeler</a:t>
            </a:r>
            <a:r>
              <a:rPr lang="en-US" sz="1600" dirty="0">
                <a:solidFill>
                  <a:srgbClr val="000000"/>
                </a:solidFill>
              </a:rPr>
              <a:t> </a:t>
            </a:r>
            <a:r>
              <a:rPr lang="en-US" sz="1600" dirty="0" err="1">
                <a:solidFill>
                  <a:srgbClr val="000000"/>
                </a:solidFill>
              </a:rPr>
              <a:t>yapılmaktadır</a:t>
            </a:r>
            <a:r>
              <a:rPr lang="en-US" sz="1600" dirty="0">
                <a:solidFill>
                  <a:srgbClr val="000000"/>
                </a:solidFill>
              </a:rPr>
              <a:t>. </a:t>
            </a:r>
          </a:p>
          <a:p>
            <a:pPr marL="315008" indent="-315008" algn="just" fontAlgn="base">
              <a:buFont typeface="Arial" panose="020B0604020202020204" pitchFamily="34" charset="0"/>
              <a:buChar char="•"/>
            </a:pPr>
            <a:r>
              <a:rPr lang="en-US" sz="1600" dirty="0" err="1">
                <a:solidFill>
                  <a:srgbClr val="000000"/>
                </a:solidFill>
              </a:rPr>
              <a:t>Yılda</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kere</a:t>
            </a:r>
            <a:r>
              <a:rPr lang="en-US" sz="1600" dirty="0">
                <a:solidFill>
                  <a:srgbClr val="000000"/>
                </a:solidFill>
              </a:rPr>
              <a:t> İTÜ </a:t>
            </a:r>
            <a:r>
              <a:rPr lang="en-US" sz="1600" dirty="0" err="1">
                <a:solidFill>
                  <a:srgbClr val="000000"/>
                </a:solidFill>
              </a:rPr>
              <a:t>ailesine</a:t>
            </a:r>
            <a:r>
              <a:rPr lang="en-US" sz="1600" dirty="0">
                <a:solidFill>
                  <a:srgbClr val="000000"/>
                </a:solidFill>
              </a:rPr>
              <a:t> yeni </a:t>
            </a:r>
            <a:r>
              <a:rPr lang="en-US" sz="1600" dirty="0" err="1">
                <a:solidFill>
                  <a:srgbClr val="000000"/>
                </a:solidFill>
              </a:rPr>
              <a:t>katılmış</a:t>
            </a:r>
            <a:r>
              <a:rPr lang="en-US" sz="1600" dirty="0">
                <a:solidFill>
                  <a:srgbClr val="000000"/>
                </a:solidFill>
              </a:rPr>
              <a:t> </a:t>
            </a:r>
            <a:r>
              <a:rPr lang="en-US" sz="1600" dirty="0" err="1">
                <a:solidFill>
                  <a:srgbClr val="000000"/>
                </a:solidFill>
              </a:rPr>
              <a:t>araştırmacılarımız</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tanışma</a:t>
            </a:r>
            <a:r>
              <a:rPr lang="en-US" sz="1600" dirty="0">
                <a:solidFill>
                  <a:srgbClr val="000000"/>
                </a:solidFill>
              </a:rPr>
              <a:t> ve </a:t>
            </a:r>
            <a:r>
              <a:rPr lang="en-US" sz="1600" dirty="0" err="1">
                <a:solidFill>
                  <a:srgbClr val="000000"/>
                </a:solidFill>
              </a:rPr>
              <a:t>onları</a:t>
            </a:r>
            <a:r>
              <a:rPr lang="en-US" sz="1600" dirty="0">
                <a:solidFill>
                  <a:srgbClr val="000000"/>
                </a:solidFill>
              </a:rPr>
              <a:t> AB </a:t>
            </a:r>
            <a:r>
              <a:rPr lang="en-US" sz="1600" dirty="0" err="1">
                <a:solidFill>
                  <a:srgbClr val="000000"/>
                </a:solidFill>
              </a:rPr>
              <a:t>projeleri</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ilgili</a:t>
            </a:r>
            <a:r>
              <a:rPr lang="en-US" sz="1600" dirty="0">
                <a:solidFill>
                  <a:srgbClr val="000000"/>
                </a:solidFill>
              </a:rPr>
              <a:t> </a:t>
            </a:r>
            <a:r>
              <a:rPr lang="en-US" sz="1600" dirty="0" err="1">
                <a:solidFill>
                  <a:srgbClr val="000000"/>
                </a:solidFill>
              </a:rPr>
              <a:t>bilgilendirmek</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toplantı</a:t>
            </a:r>
            <a:r>
              <a:rPr lang="en-US" sz="1600" dirty="0">
                <a:solidFill>
                  <a:srgbClr val="000000"/>
                </a:solidFill>
              </a:rPr>
              <a:t> </a:t>
            </a:r>
            <a:r>
              <a:rPr lang="en-US" sz="1600" dirty="0" err="1">
                <a:solidFill>
                  <a:srgbClr val="000000"/>
                </a:solidFill>
              </a:rPr>
              <a:t>gerçekleştirilmektedir</a:t>
            </a:r>
            <a:r>
              <a:rPr lang="en-US" sz="1600" dirty="0">
                <a:solidFill>
                  <a:srgbClr val="000000"/>
                </a:solidFill>
              </a:rPr>
              <a:t>. </a:t>
            </a:r>
          </a:p>
          <a:p>
            <a:pPr marL="315008" indent="-315008" algn="just" fontAlgn="base">
              <a:buFont typeface="Arial" panose="020B0604020202020204" pitchFamily="34" charset="0"/>
              <a:buChar char="•"/>
            </a:pPr>
            <a:r>
              <a:rPr lang="tr-TR" sz="1600" dirty="0">
                <a:solidFill>
                  <a:srgbClr val="000000"/>
                </a:solidFill>
              </a:rPr>
              <a:t>B</a:t>
            </a:r>
            <a:r>
              <a:rPr lang="en-US" sz="1600" dirty="0" err="1">
                <a:solidFill>
                  <a:srgbClr val="000000"/>
                </a:solidFill>
              </a:rPr>
              <a:t>ültenimiz</a:t>
            </a:r>
            <a:r>
              <a:rPr lang="tr-TR" sz="1600" dirty="0">
                <a:solidFill>
                  <a:srgbClr val="000000"/>
                </a:solidFill>
              </a:rPr>
              <a:t> </a:t>
            </a:r>
            <a:r>
              <a:rPr lang="en-US" sz="1600" dirty="0">
                <a:solidFill>
                  <a:srgbClr val="000000"/>
                </a:solidFill>
              </a:rPr>
              <a:t>2 </a:t>
            </a:r>
            <a:r>
              <a:rPr lang="en-US" sz="1600" dirty="0" err="1">
                <a:solidFill>
                  <a:srgbClr val="000000"/>
                </a:solidFill>
              </a:rPr>
              <a:t>ayda</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düzenli</a:t>
            </a:r>
            <a:r>
              <a:rPr lang="en-US" sz="1600" dirty="0">
                <a:solidFill>
                  <a:srgbClr val="000000"/>
                </a:solidFill>
              </a:rPr>
              <a:t> </a:t>
            </a:r>
            <a:r>
              <a:rPr lang="en-US" sz="1600" dirty="0" err="1">
                <a:solidFill>
                  <a:srgbClr val="000000"/>
                </a:solidFill>
              </a:rPr>
              <a:t>olarak</a:t>
            </a:r>
            <a:r>
              <a:rPr lang="en-US" sz="1600" dirty="0">
                <a:solidFill>
                  <a:srgbClr val="000000"/>
                </a:solidFill>
              </a:rPr>
              <a:t> </a:t>
            </a:r>
            <a:r>
              <a:rPr lang="en-US" sz="1600" dirty="0" err="1">
                <a:solidFill>
                  <a:srgbClr val="000000"/>
                </a:solidFill>
              </a:rPr>
              <a:t>yayınlanmaktadır</a:t>
            </a:r>
            <a:r>
              <a:rPr lang="en-US" sz="1600" dirty="0">
                <a:solidFill>
                  <a:srgbClr val="000000"/>
                </a:solidFill>
              </a:rPr>
              <a:t>.</a:t>
            </a:r>
          </a:p>
          <a:p>
            <a:pPr marL="315008" indent="-315008" algn="just" fontAlgn="base">
              <a:buFont typeface="Arial" panose="020B0604020202020204" pitchFamily="34" charset="0"/>
              <a:buChar char="•"/>
            </a:pPr>
            <a:r>
              <a:rPr lang="en-US" sz="1600" dirty="0" err="1">
                <a:solidFill>
                  <a:srgbClr val="000000"/>
                </a:solidFill>
              </a:rPr>
              <a:t>Projelerin</a:t>
            </a:r>
            <a:r>
              <a:rPr lang="en-US" sz="1600" dirty="0">
                <a:solidFill>
                  <a:srgbClr val="000000"/>
                </a:solidFill>
              </a:rPr>
              <a:t> </a:t>
            </a:r>
            <a:r>
              <a:rPr lang="en-US" sz="1600" dirty="0" err="1">
                <a:solidFill>
                  <a:srgbClr val="000000"/>
                </a:solidFill>
              </a:rPr>
              <a:t>yazım</a:t>
            </a:r>
            <a:r>
              <a:rPr lang="en-US" sz="1600" dirty="0">
                <a:solidFill>
                  <a:srgbClr val="000000"/>
                </a:solidFill>
              </a:rPr>
              <a:t> ve </a:t>
            </a:r>
            <a:r>
              <a:rPr lang="en-US" sz="1600" dirty="0" err="1">
                <a:solidFill>
                  <a:srgbClr val="000000"/>
                </a:solidFill>
              </a:rPr>
              <a:t>yürütülme</a:t>
            </a:r>
            <a:r>
              <a:rPr lang="en-US" sz="1600" dirty="0">
                <a:solidFill>
                  <a:srgbClr val="000000"/>
                </a:solidFill>
              </a:rPr>
              <a:t> </a:t>
            </a:r>
            <a:r>
              <a:rPr lang="en-US" sz="1600" dirty="0" err="1">
                <a:solidFill>
                  <a:srgbClr val="000000"/>
                </a:solidFill>
              </a:rPr>
              <a:t>aşamasında</a:t>
            </a:r>
            <a:r>
              <a:rPr lang="en-US" sz="1600" dirty="0">
                <a:solidFill>
                  <a:srgbClr val="000000"/>
                </a:solidFill>
              </a:rPr>
              <a:t> </a:t>
            </a:r>
            <a:r>
              <a:rPr lang="en-US" sz="1600" dirty="0" err="1">
                <a:solidFill>
                  <a:srgbClr val="000000"/>
                </a:solidFill>
              </a:rPr>
              <a:t>araştırmacılarımıza</a:t>
            </a:r>
            <a:r>
              <a:rPr lang="en-US" sz="1600" dirty="0">
                <a:solidFill>
                  <a:srgbClr val="000000"/>
                </a:solidFill>
              </a:rPr>
              <a:t> </a:t>
            </a:r>
            <a:r>
              <a:rPr lang="en-US" sz="1600" dirty="0" err="1">
                <a:solidFill>
                  <a:srgbClr val="000000"/>
                </a:solidFill>
              </a:rPr>
              <a:t>bire</a:t>
            </a:r>
            <a:r>
              <a:rPr lang="tr-TR"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destek</a:t>
            </a:r>
            <a:r>
              <a:rPr lang="en-US" sz="1600" dirty="0">
                <a:solidFill>
                  <a:srgbClr val="000000"/>
                </a:solidFill>
              </a:rPr>
              <a:t> </a:t>
            </a:r>
            <a:r>
              <a:rPr lang="en-US" sz="1600" dirty="0" err="1">
                <a:solidFill>
                  <a:srgbClr val="000000"/>
                </a:solidFill>
              </a:rPr>
              <a:t>verilmektedir</a:t>
            </a:r>
            <a:r>
              <a:rPr lang="en-US" sz="1600" dirty="0">
                <a:solidFill>
                  <a:srgbClr val="000000"/>
                </a:solidFill>
              </a:rPr>
              <a:t>. </a:t>
            </a:r>
          </a:p>
          <a:p>
            <a:pPr marL="315008" indent="-315008" algn="just" fontAlgn="base">
              <a:buFont typeface="Arial" panose="020B0604020202020204" pitchFamily="34" charset="0"/>
              <a:buChar char="•"/>
            </a:pPr>
            <a:r>
              <a:rPr lang="en-US" sz="1600" dirty="0">
                <a:solidFill>
                  <a:srgbClr val="000000"/>
                </a:solidFill>
              </a:rPr>
              <a:t>TÜBİTAK </a:t>
            </a:r>
            <a:r>
              <a:rPr lang="en-US" sz="1600" dirty="0" err="1">
                <a:solidFill>
                  <a:srgbClr val="000000"/>
                </a:solidFill>
              </a:rPr>
              <a:t>ve</a:t>
            </a:r>
            <a:r>
              <a:rPr lang="en-US" sz="1600" dirty="0">
                <a:solidFill>
                  <a:srgbClr val="000000"/>
                </a:solidFill>
              </a:rPr>
              <a:t> </a:t>
            </a:r>
            <a:r>
              <a:rPr lang="en-US" sz="1600" dirty="0" err="1">
                <a:solidFill>
                  <a:srgbClr val="000000"/>
                </a:solidFill>
              </a:rPr>
              <a:t>diğer</a:t>
            </a:r>
            <a:r>
              <a:rPr lang="en-US" sz="1600" dirty="0">
                <a:solidFill>
                  <a:srgbClr val="000000"/>
                </a:solidFill>
              </a:rPr>
              <a:t> </a:t>
            </a:r>
            <a:r>
              <a:rPr lang="en-US" sz="1600" dirty="0" err="1">
                <a:solidFill>
                  <a:srgbClr val="000000"/>
                </a:solidFill>
              </a:rPr>
              <a:t>üniversitelerin</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ofisleri</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iyi</a:t>
            </a:r>
            <a:r>
              <a:rPr lang="en-US" sz="1600" dirty="0">
                <a:solidFill>
                  <a:srgbClr val="000000"/>
                </a:solidFill>
              </a:rPr>
              <a:t> </a:t>
            </a:r>
            <a:r>
              <a:rPr lang="en-US" sz="1600" dirty="0" err="1">
                <a:solidFill>
                  <a:srgbClr val="000000"/>
                </a:solidFill>
              </a:rPr>
              <a:t>uygulama</a:t>
            </a:r>
            <a:r>
              <a:rPr lang="en-US" sz="1600" dirty="0">
                <a:solidFill>
                  <a:srgbClr val="000000"/>
                </a:solidFill>
              </a:rPr>
              <a:t> </a:t>
            </a:r>
            <a:r>
              <a:rPr lang="en-US" sz="1600" dirty="0" err="1">
                <a:solidFill>
                  <a:srgbClr val="000000"/>
                </a:solidFill>
              </a:rPr>
              <a:t>örneklerini</a:t>
            </a:r>
            <a:r>
              <a:rPr lang="en-US" sz="1600" dirty="0">
                <a:solidFill>
                  <a:srgbClr val="000000"/>
                </a:solidFill>
              </a:rPr>
              <a:t> </a:t>
            </a:r>
            <a:r>
              <a:rPr lang="en-US" sz="1600" dirty="0" err="1">
                <a:solidFill>
                  <a:srgbClr val="000000"/>
                </a:solidFill>
              </a:rPr>
              <a:t>paylaşabilmek</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en-US" sz="1600" dirty="0" err="1">
                <a:solidFill>
                  <a:srgbClr val="000000"/>
                </a:solidFill>
              </a:rPr>
              <a:t>işbirliği</a:t>
            </a:r>
            <a:r>
              <a:rPr lang="en-US" sz="1600" dirty="0">
                <a:solidFill>
                  <a:srgbClr val="000000"/>
                </a:solidFill>
              </a:rPr>
              <a:t> </a:t>
            </a:r>
            <a:r>
              <a:rPr lang="en-US" sz="1600" dirty="0" err="1">
                <a:solidFill>
                  <a:srgbClr val="000000"/>
                </a:solidFill>
              </a:rPr>
              <a:t>içinde</a:t>
            </a:r>
            <a:r>
              <a:rPr lang="en-US" sz="1600" dirty="0">
                <a:solidFill>
                  <a:srgbClr val="000000"/>
                </a:solidFill>
              </a:rPr>
              <a:t> </a:t>
            </a:r>
            <a:r>
              <a:rPr lang="en-US" sz="1600" dirty="0" err="1">
                <a:solidFill>
                  <a:srgbClr val="000000"/>
                </a:solidFill>
              </a:rPr>
              <a:t>çalışılmaktadır</a:t>
            </a:r>
            <a:r>
              <a:rPr lang="en-US" sz="1600" dirty="0">
                <a:solidFill>
                  <a:srgbClr val="000000"/>
                </a:solidFill>
              </a:rPr>
              <a:t>. </a:t>
            </a:r>
          </a:p>
          <a:p>
            <a:pPr marL="315008" indent="-315008" algn="just" fontAlgn="base">
              <a:buFont typeface="Arial" panose="020B0604020202020204" pitchFamily="34" charset="0"/>
              <a:buChar char="•"/>
            </a:pPr>
            <a:r>
              <a:rPr lang="en-US" sz="1600" dirty="0" err="1">
                <a:solidFill>
                  <a:srgbClr val="000000"/>
                </a:solidFill>
              </a:rPr>
              <a:t>Araştırmacılarımız</a:t>
            </a:r>
            <a:r>
              <a:rPr lang="en-US" sz="1600" dirty="0">
                <a:solidFill>
                  <a:srgbClr val="000000"/>
                </a:solidFill>
              </a:rPr>
              <a:t> </a:t>
            </a:r>
            <a:r>
              <a:rPr lang="en-US" sz="1600" dirty="0" err="1">
                <a:solidFill>
                  <a:srgbClr val="000000"/>
                </a:solidFill>
              </a:rPr>
              <a:t>tarafından</a:t>
            </a:r>
            <a:r>
              <a:rPr lang="en-US" sz="1600" dirty="0">
                <a:solidFill>
                  <a:srgbClr val="000000"/>
                </a:solidFill>
              </a:rPr>
              <a:t> </a:t>
            </a:r>
            <a:r>
              <a:rPr lang="en-US" sz="1600" dirty="0" err="1">
                <a:solidFill>
                  <a:srgbClr val="000000"/>
                </a:solidFill>
              </a:rPr>
              <a:t>yürütülen</a:t>
            </a:r>
            <a:r>
              <a:rPr lang="en-US" sz="1600" dirty="0">
                <a:solidFill>
                  <a:srgbClr val="000000"/>
                </a:solidFill>
              </a:rPr>
              <a:t> </a:t>
            </a:r>
            <a:r>
              <a:rPr lang="en-US" sz="1600" dirty="0" err="1">
                <a:solidFill>
                  <a:srgbClr val="000000"/>
                </a:solidFill>
              </a:rPr>
              <a:t>ya</a:t>
            </a:r>
            <a:r>
              <a:rPr lang="en-US" sz="1600" dirty="0">
                <a:solidFill>
                  <a:srgbClr val="000000"/>
                </a:solidFill>
              </a:rPr>
              <a:t> da </a:t>
            </a:r>
            <a:r>
              <a:rPr lang="en-US" sz="1600" dirty="0" err="1">
                <a:solidFill>
                  <a:srgbClr val="000000"/>
                </a:solidFill>
              </a:rPr>
              <a:t>ortak</a:t>
            </a:r>
            <a:r>
              <a:rPr lang="en-US" sz="1600" dirty="0">
                <a:solidFill>
                  <a:srgbClr val="000000"/>
                </a:solidFill>
              </a:rPr>
              <a:t> </a:t>
            </a:r>
            <a:r>
              <a:rPr lang="en-US" sz="1600" dirty="0" err="1">
                <a:solidFill>
                  <a:srgbClr val="000000"/>
                </a:solidFill>
              </a:rPr>
              <a:t>olunan</a:t>
            </a:r>
            <a:r>
              <a:rPr lang="en-US" sz="1600" dirty="0">
                <a:solidFill>
                  <a:srgbClr val="000000"/>
                </a:solidFill>
              </a:rPr>
              <a:t> </a:t>
            </a:r>
            <a:r>
              <a:rPr lang="en-US" sz="1600" dirty="0" err="1">
                <a:solidFill>
                  <a:srgbClr val="000000"/>
                </a:solidFill>
              </a:rPr>
              <a:t>projelere</a:t>
            </a:r>
            <a:r>
              <a:rPr lang="en-US" sz="1600" dirty="0">
                <a:solidFill>
                  <a:srgbClr val="000000"/>
                </a:solidFill>
              </a:rPr>
              <a:t> </a:t>
            </a:r>
            <a:r>
              <a:rPr lang="en-US" sz="1600" dirty="0" err="1">
                <a:solidFill>
                  <a:srgbClr val="000000"/>
                </a:solidFill>
              </a:rPr>
              <a:t>ilişkin</a:t>
            </a:r>
            <a:r>
              <a:rPr lang="en-US" sz="1600" dirty="0">
                <a:solidFill>
                  <a:srgbClr val="000000"/>
                </a:solidFill>
              </a:rPr>
              <a:t> </a:t>
            </a:r>
            <a:r>
              <a:rPr lang="en-US" sz="1600" dirty="0" err="1">
                <a:solidFill>
                  <a:srgbClr val="000000"/>
                </a:solidFill>
              </a:rPr>
              <a:t>bilgilerin</a:t>
            </a:r>
            <a:r>
              <a:rPr lang="en-US" sz="1600" dirty="0">
                <a:solidFill>
                  <a:srgbClr val="000000"/>
                </a:solidFill>
              </a:rPr>
              <a:t> </a:t>
            </a:r>
            <a:r>
              <a:rPr lang="en-US" sz="1600" dirty="0" err="1">
                <a:solidFill>
                  <a:srgbClr val="000000"/>
                </a:solidFill>
              </a:rPr>
              <a:t>yer</a:t>
            </a:r>
            <a:r>
              <a:rPr lang="en-US" sz="1600" dirty="0">
                <a:solidFill>
                  <a:srgbClr val="000000"/>
                </a:solidFill>
              </a:rPr>
              <a:t> </a:t>
            </a:r>
            <a:r>
              <a:rPr lang="en-US" sz="1600" dirty="0" err="1">
                <a:solidFill>
                  <a:srgbClr val="000000"/>
                </a:solidFill>
              </a:rPr>
              <a:t>aldığı</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Proje</a:t>
            </a:r>
            <a:r>
              <a:rPr lang="en-US" sz="1600" dirty="0">
                <a:solidFill>
                  <a:srgbClr val="000000"/>
                </a:solidFill>
              </a:rPr>
              <a:t> </a:t>
            </a:r>
            <a:r>
              <a:rPr lang="en-US" sz="1600" dirty="0" err="1">
                <a:solidFill>
                  <a:srgbClr val="000000"/>
                </a:solidFill>
              </a:rPr>
              <a:t>Kataloğu</a:t>
            </a:r>
            <a:r>
              <a:rPr lang="en-US" sz="1600" dirty="0">
                <a:solidFill>
                  <a:srgbClr val="000000"/>
                </a:solidFill>
              </a:rPr>
              <a:t>” </a:t>
            </a:r>
            <a:r>
              <a:rPr lang="en-US" sz="1600" dirty="0" err="1">
                <a:solidFill>
                  <a:srgbClr val="000000"/>
                </a:solidFill>
              </a:rPr>
              <a:t>oluşturulmuştur</a:t>
            </a:r>
            <a:r>
              <a:rPr lang="en-US" sz="1600" dirty="0">
                <a:solidFill>
                  <a:srgbClr val="000000"/>
                </a:solidFill>
              </a:rPr>
              <a:t>. </a:t>
            </a:r>
          </a:p>
          <a:p>
            <a:pPr marL="315008" indent="-315008" fontAlgn="base">
              <a:buFont typeface="Arial" panose="020B0604020202020204" pitchFamily="34" charset="0"/>
              <a:buChar char="•"/>
            </a:pPr>
            <a:endParaRPr lang="en-US" sz="1600" dirty="0">
              <a:solidFill>
                <a:srgbClr val="000000"/>
              </a:solidFill>
            </a:endParaRPr>
          </a:p>
          <a:p>
            <a:pPr marL="315008" indent="-315008" fontAlgn="base">
              <a:buFont typeface="Arial" panose="020B0604020202020204" pitchFamily="34" charset="0"/>
              <a:buChar char="•"/>
            </a:pPr>
            <a:endParaRPr lang="en-US" sz="1600" dirty="0">
              <a:solidFill>
                <a:srgbClr val="000000"/>
              </a:solidFill>
            </a:endParaRPr>
          </a:p>
          <a:p>
            <a:pPr fontAlgn="base"/>
            <a:endParaRPr lang="en-US" sz="1600" dirty="0">
              <a:solidFill>
                <a:srgbClr val="000000"/>
              </a:solidFill>
            </a:endParaRPr>
          </a:p>
        </p:txBody>
      </p:sp>
      <p:sp>
        <p:nvSpPr>
          <p:cNvPr id="2" name="Rectangle 1">
            <a:extLst>
              <a:ext uri="{FF2B5EF4-FFF2-40B4-BE49-F238E27FC236}">
                <a16:creationId xmlns:a16="http://schemas.microsoft.com/office/drawing/2014/main" id="{4C9E132D-E111-704C-AEA4-80B2B06F4806}"/>
              </a:ext>
            </a:extLst>
          </p:cNvPr>
          <p:cNvSpPr/>
          <p:nvPr/>
        </p:nvSpPr>
        <p:spPr>
          <a:xfrm>
            <a:off x="5975350" y="478971"/>
            <a:ext cx="6064250" cy="7478970"/>
          </a:xfrm>
          <a:prstGeom prst="rect">
            <a:avLst/>
          </a:prstGeom>
        </p:spPr>
        <p:txBody>
          <a:bodyPr wrap="square">
            <a:spAutoFit/>
          </a:bodyPr>
          <a:lstStyle/>
          <a:p>
            <a:pPr fontAlgn="base"/>
            <a:endParaRPr lang="en-US" sz="1600" dirty="0">
              <a:solidFill>
                <a:srgbClr val="000000"/>
              </a:solidFill>
            </a:endParaRPr>
          </a:p>
          <a:p>
            <a:pPr algn="just" fontAlgn="base"/>
            <a:r>
              <a:rPr lang="en-US" sz="1600" dirty="0" err="1">
                <a:solidFill>
                  <a:srgbClr val="000000"/>
                </a:solidFill>
              </a:rPr>
              <a:t>Teknolojik</a:t>
            </a:r>
            <a:r>
              <a:rPr lang="en-US" sz="1600" dirty="0">
                <a:solidFill>
                  <a:srgbClr val="000000"/>
                </a:solidFill>
              </a:rPr>
              <a:t> </a:t>
            </a:r>
            <a:r>
              <a:rPr lang="en-US" sz="1600" dirty="0" err="1">
                <a:solidFill>
                  <a:srgbClr val="000000"/>
                </a:solidFill>
              </a:rPr>
              <a:t>rekabetin</a:t>
            </a:r>
            <a:r>
              <a:rPr lang="en-US" sz="1600" dirty="0">
                <a:solidFill>
                  <a:srgbClr val="000000"/>
                </a:solidFill>
              </a:rPr>
              <a:t> </a:t>
            </a:r>
            <a:r>
              <a:rPr lang="en-US" sz="1600" dirty="0" err="1">
                <a:solidFill>
                  <a:srgbClr val="000000"/>
                </a:solidFill>
              </a:rPr>
              <a:t>oldukça</a:t>
            </a:r>
            <a:r>
              <a:rPr lang="en-US" sz="1600" dirty="0">
                <a:solidFill>
                  <a:srgbClr val="000000"/>
                </a:solidFill>
              </a:rPr>
              <a:t> </a:t>
            </a:r>
            <a:r>
              <a:rPr lang="en-US" sz="1600" dirty="0" err="1">
                <a:solidFill>
                  <a:srgbClr val="000000"/>
                </a:solidFill>
              </a:rPr>
              <a:t>ön</a:t>
            </a:r>
            <a:r>
              <a:rPr lang="en-US" sz="1600" dirty="0">
                <a:solidFill>
                  <a:srgbClr val="000000"/>
                </a:solidFill>
              </a:rPr>
              <a:t> </a:t>
            </a:r>
            <a:r>
              <a:rPr lang="en-US" sz="1600" dirty="0" err="1">
                <a:solidFill>
                  <a:srgbClr val="000000"/>
                </a:solidFill>
              </a:rPr>
              <a:t>planda</a:t>
            </a:r>
            <a:r>
              <a:rPr lang="en-US" sz="1600" dirty="0">
                <a:solidFill>
                  <a:srgbClr val="000000"/>
                </a:solidFill>
              </a:rPr>
              <a:t> </a:t>
            </a:r>
            <a:r>
              <a:rPr lang="en-US" sz="1600" dirty="0" err="1">
                <a:solidFill>
                  <a:srgbClr val="000000"/>
                </a:solidFill>
              </a:rPr>
              <a:t>olduğu</a:t>
            </a:r>
            <a:r>
              <a:rPr lang="en-US" sz="1600" dirty="0">
                <a:solidFill>
                  <a:srgbClr val="000000"/>
                </a:solidFill>
              </a:rPr>
              <a:t> </a:t>
            </a:r>
            <a:r>
              <a:rPr lang="en-US" sz="1600" dirty="0" err="1">
                <a:solidFill>
                  <a:srgbClr val="000000"/>
                </a:solidFill>
              </a:rPr>
              <a:t>günümüzde</a:t>
            </a:r>
            <a:r>
              <a:rPr lang="en-US" sz="1600" dirty="0">
                <a:solidFill>
                  <a:srgbClr val="000000"/>
                </a:solidFill>
              </a:rPr>
              <a:t>, </a:t>
            </a:r>
            <a:r>
              <a:rPr lang="en-US" sz="1600" dirty="0" err="1">
                <a:solidFill>
                  <a:srgbClr val="000000"/>
                </a:solidFill>
              </a:rPr>
              <a:t>ülkelerin</a:t>
            </a:r>
            <a:r>
              <a:rPr lang="en-US" sz="1600" dirty="0">
                <a:solidFill>
                  <a:srgbClr val="000000"/>
                </a:solidFill>
              </a:rPr>
              <a:t> </a:t>
            </a:r>
            <a:r>
              <a:rPr lang="en-US" sz="1600" dirty="0" err="1">
                <a:solidFill>
                  <a:srgbClr val="000000"/>
                </a:solidFill>
              </a:rPr>
              <a:t>bu</a:t>
            </a:r>
            <a:r>
              <a:rPr lang="en-US" sz="1600" dirty="0">
                <a:solidFill>
                  <a:srgbClr val="000000"/>
                </a:solidFill>
              </a:rPr>
              <a:t> </a:t>
            </a:r>
            <a:r>
              <a:rPr lang="en-US" sz="1600" dirty="0" err="1">
                <a:solidFill>
                  <a:srgbClr val="000000"/>
                </a:solidFill>
              </a:rPr>
              <a:t>yarışta</a:t>
            </a:r>
            <a:r>
              <a:rPr lang="en-US" sz="1600" dirty="0">
                <a:solidFill>
                  <a:srgbClr val="000000"/>
                </a:solidFill>
              </a:rPr>
              <a:t> </a:t>
            </a:r>
            <a:r>
              <a:rPr lang="en-US" sz="1600" dirty="0" err="1">
                <a:solidFill>
                  <a:srgbClr val="000000"/>
                </a:solidFill>
              </a:rPr>
              <a:t>üst</a:t>
            </a:r>
            <a:r>
              <a:rPr lang="en-US" sz="1600" dirty="0">
                <a:solidFill>
                  <a:srgbClr val="000000"/>
                </a:solidFill>
              </a:rPr>
              <a:t> </a:t>
            </a:r>
            <a:r>
              <a:rPr lang="en-US" sz="1600" dirty="0" err="1">
                <a:solidFill>
                  <a:srgbClr val="000000"/>
                </a:solidFill>
              </a:rPr>
              <a:t>sıralarda</a:t>
            </a:r>
            <a:r>
              <a:rPr lang="en-US" sz="1600" dirty="0">
                <a:solidFill>
                  <a:srgbClr val="000000"/>
                </a:solidFill>
              </a:rPr>
              <a:t> </a:t>
            </a:r>
            <a:r>
              <a:rPr lang="en-US" sz="1600" dirty="0" err="1">
                <a:solidFill>
                  <a:srgbClr val="000000"/>
                </a:solidFill>
              </a:rPr>
              <a:t>yer</a:t>
            </a:r>
            <a:r>
              <a:rPr lang="en-US" sz="1600" dirty="0">
                <a:solidFill>
                  <a:srgbClr val="000000"/>
                </a:solidFill>
              </a:rPr>
              <a:t> </a:t>
            </a:r>
            <a:r>
              <a:rPr lang="en-US" sz="1600" dirty="0" err="1">
                <a:solidFill>
                  <a:srgbClr val="000000"/>
                </a:solidFill>
              </a:rPr>
              <a:t>almasına</a:t>
            </a:r>
            <a:r>
              <a:rPr lang="en-US" sz="1600" dirty="0">
                <a:solidFill>
                  <a:srgbClr val="000000"/>
                </a:solidFill>
              </a:rPr>
              <a:t> </a:t>
            </a:r>
            <a:r>
              <a:rPr lang="en-US" sz="1600" dirty="0" err="1">
                <a:solidFill>
                  <a:srgbClr val="000000"/>
                </a:solidFill>
              </a:rPr>
              <a:t>olanak</a:t>
            </a:r>
            <a:r>
              <a:rPr lang="en-US" sz="1600" dirty="0">
                <a:solidFill>
                  <a:srgbClr val="000000"/>
                </a:solidFill>
              </a:rPr>
              <a:t> </a:t>
            </a:r>
            <a:r>
              <a:rPr lang="en-US" sz="1600" dirty="0" err="1">
                <a:solidFill>
                  <a:srgbClr val="000000"/>
                </a:solidFill>
              </a:rPr>
              <a:t>sağlayacak</a:t>
            </a:r>
            <a:r>
              <a:rPr lang="en-US" sz="1600" dirty="0">
                <a:solidFill>
                  <a:srgbClr val="000000"/>
                </a:solidFill>
              </a:rPr>
              <a:t>, </a:t>
            </a:r>
            <a:r>
              <a:rPr lang="en-US" sz="1600" dirty="0" err="1">
                <a:solidFill>
                  <a:srgbClr val="000000"/>
                </a:solidFill>
              </a:rPr>
              <a:t>katma</a:t>
            </a:r>
            <a:r>
              <a:rPr lang="en-US" sz="1600" dirty="0">
                <a:solidFill>
                  <a:srgbClr val="000000"/>
                </a:solidFill>
              </a:rPr>
              <a:t> </a:t>
            </a:r>
            <a:r>
              <a:rPr lang="en-US" sz="1600" dirty="0" err="1">
                <a:solidFill>
                  <a:srgbClr val="000000"/>
                </a:solidFill>
              </a:rPr>
              <a:t>değeri</a:t>
            </a:r>
            <a:r>
              <a:rPr lang="en-US" sz="1600" dirty="0">
                <a:solidFill>
                  <a:srgbClr val="000000"/>
                </a:solidFill>
              </a:rPr>
              <a:t> </a:t>
            </a:r>
            <a:r>
              <a:rPr lang="en-US" sz="1600" dirty="0" err="1">
                <a:solidFill>
                  <a:srgbClr val="000000"/>
                </a:solidFill>
              </a:rPr>
              <a:t>yüksek</a:t>
            </a:r>
            <a:r>
              <a:rPr lang="en-US" sz="1600" dirty="0">
                <a:solidFill>
                  <a:srgbClr val="000000"/>
                </a:solidFill>
              </a:rPr>
              <a:t>, </a:t>
            </a:r>
            <a:r>
              <a:rPr lang="en-US" sz="1600" dirty="0" err="1">
                <a:solidFill>
                  <a:srgbClr val="000000"/>
                </a:solidFill>
              </a:rPr>
              <a:t>orijinal</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yaratıcı</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süreç</a:t>
            </a:r>
            <a:r>
              <a:rPr lang="en-US" sz="1600" dirty="0">
                <a:solidFill>
                  <a:srgbClr val="000000"/>
                </a:solidFill>
              </a:rPr>
              <a:t> </a:t>
            </a:r>
            <a:r>
              <a:rPr lang="en-US" sz="1600" dirty="0" err="1">
                <a:solidFill>
                  <a:srgbClr val="000000"/>
                </a:solidFill>
              </a:rPr>
              <a:t>sonucu</a:t>
            </a:r>
            <a:r>
              <a:rPr lang="en-US" sz="1600" dirty="0">
                <a:solidFill>
                  <a:srgbClr val="000000"/>
                </a:solidFill>
              </a:rPr>
              <a:t> </a:t>
            </a:r>
            <a:r>
              <a:rPr lang="en-US" sz="1600" dirty="0" err="1">
                <a:solidFill>
                  <a:srgbClr val="000000"/>
                </a:solidFill>
              </a:rPr>
              <a:t>oluşan</a:t>
            </a:r>
            <a:r>
              <a:rPr lang="en-US" sz="1600" dirty="0">
                <a:solidFill>
                  <a:srgbClr val="000000"/>
                </a:solidFill>
              </a:rPr>
              <a:t> </a:t>
            </a:r>
            <a:r>
              <a:rPr lang="en-US" sz="1600" dirty="0" err="1">
                <a:solidFill>
                  <a:srgbClr val="000000"/>
                </a:solidFill>
              </a:rPr>
              <a:t>ürünlerin</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fikirlerin</a:t>
            </a:r>
            <a:r>
              <a:rPr lang="en-US" sz="1600" dirty="0">
                <a:solidFill>
                  <a:srgbClr val="000000"/>
                </a:solidFill>
              </a:rPr>
              <a:t> </a:t>
            </a:r>
            <a:r>
              <a:rPr lang="en-US" sz="1600" dirty="0" err="1">
                <a:solidFill>
                  <a:srgbClr val="000000"/>
                </a:solidFill>
              </a:rPr>
              <a:t>ortaya</a:t>
            </a:r>
            <a:r>
              <a:rPr lang="en-US" sz="1600" dirty="0">
                <a:solidFill>
                  <a:srgbClr val="000000"/>
                </a:solidFill>
              </a:rPr>
              <a:t> </a:t>
            </a:r>
            <a:r>
              <a:rPr lang="en-US" sz="1600" dirty="0" err="1">
                <a:solidFill>
                  <a:srgbClr val="000000"/>
                </a:solidFill>
              </a:rPr>
              <a:t>çıkarılmasında</a:t>
            </a:r>
            <a:r>
              <a:rPr lang="en-US" sz="1600" dirty="0">
                <a:solidFill>
                  <a:srgbClr val="000000"/>
                </a:solidFill>
              </a:rPr>
              <a:t> </a:t>
            </a:r>
            <a:r>
              <a:rPr lang="en-US" sz="1600" dirty="0" err="1">
                <a:solidFill>
                  <a:srgbClr val="000000"/>
                </a:solidFill>
              </a:rPr>
              <a:t>Ar</a:t>
            </a:r>
            <a:r>
              <a:rPr lang="en-US" sz="1600" dirty="0">
                <a:solidFill>
                  <a:srgbClr val="000000"/>
                </a:solidFill>
              </a:rPr>
              <a:t>-Ge </a:t>
            </a:r>
            <a:r>
              <a:rPr lang="en-US" sz="1600" dirty="0" err="1">
                <a:solidFill>
                  <a:srgbClr val="000000"/>
                </a:solidFill>
              </a:rPr>
              <a:t>çok</a:t>
            </a:r>
            <a:r>
              <a:rPr lang="en-US" sz="1600" dirty="0">
                <a:solidFill>
                  <a:srgbClr val="000000"/>
                </a:solidFill>
              </a:rPr>
              <a:t> </a:t>
            </a:r>
            <a:r>
              <a:rPr lang="en-US" sz="1600" dirty="0" err="1">
                <a:solidFill>
                  <a:srgbClr val="000000"/>
                </a:solidFill>
              </a:rPr>
              <a:t>büyük</a:t>
            </a:r>
            <a:r>
              <a:rPr lang="en-US" sz="1600" dirty="0">
                <a:solidFill>
                  <a:srgbClr val="000000"/>
                </a:solidFill>
              </a:rPr>
              <a:t> </a:t>
            </a:r>
            <a:r>
              <a:rPr lang="en-US" sz="1600" dirty="0" err="1">
                <a:solidFill>
                  <a:srgbClr val="000000"/>
                </a:solidFill>
              </a:rPr>
              <a:t>öneme</a:t>
            </a:r>
            <a:r>
              <a:rPr lang="en-US" sz="1600" dirty="0">
                <a:solidFill>
                  <a:srgbClr val="000000"/>
                </a:solidFill>
              </a:rPr>
              <a:t> </a:t>
            </a:r>
            <a:r>
              <a:rPr lang="en-US" sz="1600" dirty="0" err="1">
                <a:solidFill>
                  <a:srgbClr val="000000"/>
                </a:solidFill>
              </a:rPr>
              <a:t>sahiptir</a:t>
            </a:r>
            <a:r>
              <a:rPr lang="en-US" sz="1600" dirty="0">
                <a:solidFill>
                  <a:srgbClr val="000000"/>
                </a:solidFill>
              </a:rPr>
              <a:t>. İTÜ, </a:t>
            </a:r>
            <a:r>
              <a:rPr lang="en-US" sz="1600" dirty="0" err="1">
                <a:solidFill>
                  <a:srgbClr val="000000"/>
                </a:solidFill>
              </a:rPr>
              <a:t>barındırdığı</a:t>
            </a:r>
            <a:r>
              <a:rPr lang="en-US" sz="1600" dirty="0">
                <a:solidFill>
                  <a:srgbClr val="000000"/>
                </a:solidFill>
              </a:rPr>
              <a:t> </a:t>
            </a:r>
            <a:r>
              <a:rPr lang="en-US" sz="1600" dirty="0" err="1">
                <a:solidFill>
                  <a:srgbClr val="000000"/>
                </a:solidFill>
              </a:rPr>
              <a:t>bilimsel</a:t>
            </a:r>
            <a:r>
              <a:rPr lang="en-US" sz="1600" dirty="0">
                <a:solidFill>
                  <a:srgbClr val="000000"/>
                </a:solidFill>
              </a:rPr>
              <a:t> </a:t>
            </a:r>
            <a:r>
              <a:rPr lang="en-US" sz="1600" dirty="0" err="1">
                <a:solidFill>
                  <a:srgbClr val="000000"/>
                </a:solidFill>
              </a:rPr>
              <a:t>bilgi</a:t>
            </a:r>
            <a:r>
              <a:rPr lang="en-US" sz="1600" dirty="0">
                <a:solidFill>
                  <a:srgbClr val="000000"/>
                </a:solidFill>
              </a:rPr>
              <a:t> </a:t>
            </a:r>
            <a:r>
              <a:rPr lang="en-US" sz="1600" dirty="0" err="1">
                <a:solidFill>
                  <a:srgbClr val="000000"/>
                </a:solidFill>
              </a:rPr>
              <a:t>birikimi</a:t>
            </a:r>
            <a:r>
              <a:rPr lang="en-US" sz="1600" dirty="0">
                <a:solidFill>
                  <a:srgbClr val="000000"/>
                </a:solidFill>
              </a:rPr>
              <a:t>, </a:t>
            </a:r>
            <a:r>
              <a:rPr lang="en-US" sz="1600" dirty="0" err="1">
                <a:solidFill>
                  <a:srgbClr val="000000"/>
                </a:solidFill>
              </a:rPr>
              <a:t>genç</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dinamik</a:t>
            </a:r>
            <a:r>
              <a:rPr lang="en-US" sz="1600" dirty="0">
                <a:solidFill>
                  <a:srgbClr val="000000"/>
                </a:solidFill>
              </a:rPr>
              <a:t> </a:t>
            </a:r>
            <a:r>
              <a:rPr lang="en-US" sz="1600" dirty="0" err="1">
                <a:solidFill>
                  <a:srgbClr val="000000"/>
                </a:solidFill>
              </a:rPr>
              <a:t>öğrenci</a:t>
            </a:r>
            <a:r>
              <a:rPr lang="en-US" sz="1600" dirty="0">
                <a:solidFill>
                  <a:srgbClr val="000000"/>
                </a:solidFill>
              </a:rPr>
              <a:t>, </a:t>
            </a:r>
            <a:r>
              <a:rPr lang="en-US" sz="1600" dirty="0" err="1">
                <a:solidFill>
                  <a:srgbClr val="000000"/>
                </a:solidFill>
              </a:rPr>
              <a:t>uzman</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akademisyen</a:t>
            </a:r>
            <a:r>
              <a:rPr lang="en-US" sz="1600" dirty="0">
                <a:solidFill>
                  <a:srgbClr val="000000"/>
                </a:solidFill>
              </a:rPr>
              <a:t> </a:t>
            </a:r>
            <a:r>
              <a:rPr lang="en-US" sz="1600" dirty="0" err="1">
                <a:solidFill>
                  <a:srgbClr val="000000"/>
                </a:solidFill>
              </a:rPr>
              <a:t>potansiyeli</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altyapısı</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Ar</a:t>
            </a:r>
            <a:r>
              <a:rPr lang="en-US" sz="1600" dirty="0">
                <a:solidFill>
                  <a:srgbClr val="000000"/>
                </a:solidFill>
              </a:rPr>
              <a:t>-Ge </a:t>
            </a:r>
            <a:r>
              <a:rPr lang="en-US" sz="1600" dirty="0" err="1">
                <a:solidFill>
                  <a:srgbClr val="000000"/>
                </a:solidFill>
              </a:rPr>
              <a:t>ve</a:t>
            </a:r>
            <a:r>
              <a:rPr lang="en-US" sz="1600" dirty="0">
                <a:solidFill>
                  <a:srgbClr val="000000"/>
                </a:solidFill>
              </a:rPr>
              <a:t> </a:t>
            </a:r>
            <a:r>
              <a:rPr lang="en-US" sz="1600" dirty="0" err="1">
                <a:solidFill>
                  <a:srgbClr val="000000"/>
                </a:solidFill>
              </a:rPr>
              <a:t>inovasyonda</a:t>
            </a:r>
            <a:r>
              <a:rPr lang="en-US" sz="1600" dirty="0">
                <a:solidFill>
                  <a:srgbClr val="000000"/>
                </a:solidFill>
              </a:rPr>
              <a:t> </a:t>
            </a:r>
            <a:r>
              <a:rPr lang="en-US" sz="1600" dirty="0" err="1">
                <a:solidFill>
                  <a:srgbClr val="000000"/>
                </a:solidFill>
              </a:rPr>
              <a:t>yön</a:t>
            </a:r>
            <a:r>
              <a:rPr lang="en-US" sz="1600" dirty="0">
                <a:solidFill>
                  <a:srgbClr val="000000"/>
                </a:solidFill>
              </a:rPr>
              <a:t> </a:t>
            </a:r>
            <a:r>
              <a:rPr lang="en-US" sz="1600" dirty="0" err="1">
                <a:solidFill>
                  <a:srgbClr val="000000"/>
                </a:solidFill>
              </a:rPr>
              <a:t>verebilecek</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önemli</a:t>
            </a:r>
            <a:r>
              <a:rPr lang="en-US" sz="1600" dirty="0">
                <a:solidFill>
                  <a:srgbClr val="000000"/>
                </a:solidFill>
              </a:rPr>
              <a:t> </a:t>
            </a:r>
            <a:r>
              <a:rPr lang="en-US" sz="1600" dirty="0" err="1">
                <a:solidFill>
                  <a:srgbClr val="000000"/>
                </a:solidFill>
              </a:rPr>
              <a:t>kurumlardandır</a:t>
            </a:r>
            <a:r>
              <a:rPr lang="en-US" sz="1600" dirty="0">
                <a:solidFill>
                  <a:srgbClr val="000000"/>
                </a:solidFill>
              </a:rPr>
              <a:t>. Bu </a:t>
            </a:r>
            <a:r>
              <a:rPr lang="en-US" sz="1600" dirty="0" err="1">
                <a:solidFill>
                  <a:srgbClr val="000000"/>
                </a:solidFill>
              </a:rPr>
              <a:t>kapsamda</a:t>
            </a:r>
            <a:r>
              <a:rPr lang="en-US" sz="1600" dirty="0">
                <a:solidFill>
                  <a:srgbClr val="000000"/>
                </a:solidFill>
              </a:rPr>
              <a:t> </a:t>
            </a:r>
            <a:r>
              <a:rPr lang="en-US" sz="1600" dirty="0" err="1">
                <a:solidFill>
                  <a:srgbClr val="000000"/>
                </a:solidFill>
              </a:rPr>
              <a:t>üniversitemizin</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önemli</a:t>
            </a:r>
            <a:r>
              <a:rPr lang="en-US" sz="1600" dirty="0">
                <a:solidFill>
                  <a:srgbClr val="000000"/>
                </a:solidFill>
              </a:rPr>
              <a:t> </a:t>
            </a:r>
            <a:r>
              <a:rPr lang="en-US" sz="1600" dirty="0" err="1">
                <a:solidFill>
                  <a:srgbClr val="000000"/>
                </a:solidFill>
              </a:rPr>
              <a:t>bileşenlerinden</a:t>
            </a:r>
            <a:r>
              <a:rPr lang="en-US" sz="1600" dirty="0">
                <a:solidFill>
                  <a:srgbClr val="000000"/>
                </a:solidFill>
              </a:rPr>
              <a:t> </a:t>
            </a:r>
            <a:r>
              <a:rPr lang="en-US" sz="1600" dirty="0" err="1">
                <a:solidFill>
                  <a:srgbClr val="000000"/>
                </a:solidFill>
              </a:rPr>
              <a:t>olan</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alanında</a:t>
            </a:r>
            <a:r>
              <a:rPr lang="en-US" sz="1600" dirty="0">
                <a:solidFill>
                  <a:srgbClr val="000000"/>
                </a:solidFill>
              </a:rPr>
              <a:t> </a:t>
            </a:r>
            <a:r>
              <a:rPr lang="en-US" sz="1600" dirty="0" err="1">
                <a:solidFill>
                  <a:srgbClr val="000000"/>
                </a:solidFill>
              </a:rPr>
              <a:t>üniversitemizi</a:t>
            </a:r>
            <a:r>
              <a:rPr lang="en-US" sz="1600" dirty="0">
                <a:solidFill>
                  <a:srgbClr val="000000"/>
                </a:solidFill>
              </a:rPr>
              <a:t> </a:t>
            </a:r>
            <a:r>
              <a:rPr lang="en-US" sz="1600" dirty="0" err="1">
                <a:solidFill>
                  <a:srgbClr val="000000"/>
                </a:solidFill>
              </a:rPr>
              <a:t>ulusal</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uluslararası</a:t>
            </a:r>
            <a:r>
              <a:rPr lang="en-US" sz="1600" dirty="0">
                <a:solidFill>
                  <a:srgbClr val="000000"/>
                </a:solidFill>
              </a:rPr>
              <a:t> </a:t>
            </a:r>
            <a:r>
              <a:rPr lang="en-US" sz="1600" dirty="0" err="1">
                <a:solidFill>
                  <a:srgbClr val="000000"/>
                </a:solidFill>
              </a:rPr>
              <a:t>seviyede</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ileriye</a:t>
            </a:r>
            <a:r>
              <a:rPr lang="en-US" sz="1600" dirty="0">
                <a:solidFill>
                  <a:srgbClr val="000000"/>
                </a:solidFill>
              </a:rPr>
              <a:t> </a:t>
            </a:r>
            <a:r>
              <a:rPr lang="en-US" sz="1600" dirty="0" err="1">
                <a:solidFill>
                  <a:srgbClr val="000000"/>
                </a:solidFill>
              </a:rPr>
              <a:t>taşımak</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alanında</a:t>
            </a:r>
            <a:r>
              <a:rPr lang="en-US" sz="1600" dirty="0">
                <a:solidFill>
                  <a:srgbClr val="000000"/>
                </a:solidFill>
              </a:rPr>
              <a:t> yeni </a:t>
            </a:r>
            <a:r>
              <a:rPr lang="en-US" sz="1600" dirty="0" err="1">
                <a:solidFill>
                  <a:srgbClr val="000000"/>
                </a:solidFill>
              </a:rPr>
              <a:t>bir</a:t>
            </a:r>
            <a:r>
              <a:rPr lang="en-US" sz="1600" dirty="0">
                <a:solidFill>
                  <a:srgbClr val="000000"/>
                </a:solidFill>
              </a:rPr>
              <a:t> </a:t>
            </a:r>
            <a:r>
              <a:rPr lang="en-US" sz="1600" dirty="0" err="1">
                <a:solidFill>
                  <a:srgbClr val="000000"/>
                </a:solidFill>
              </a:rPr>
              <a:t>yapılanmaya</a:t>
            </a:r>
            <a:r>
              <a:rPr lang="en-US" sz="1600" dirty="0">
                <a:solidFill>
                  <a:srgbClr val="000000"/>
                </a:solidFill>
              </a:rPr>
              <a:t> </a:t>
            </a:r>
            <a:r>
              <a:rPr lang="en-US" sz="1600" dirty="0" err="1">
                <a:solidFill>
                  <a:srgbClr val="000000"/>
                </a:solidFill>
              </a:rPr>
              <a:t>gidilerek</a:t>
            </a:r>
            <a:r>
              <a:rPr lang="en-US" sz="1600" dirty="0">
                <a:solidFill>
                  <a:srgbClr val="000000"/>
                </a:solidFill>
              </a:rPr>
              <a:t> </a:t>
            </a:r>
            <a:r>
              <a:rPr lang="en-US" sz="1600" dirty="0" err="1">
                <a:solidFill>
                  <a:srgbClr val="000000"/>
                </a:solidFill>
              </a:rPr>
              <a:t>Araştırma</a:t>
            </a:r>
            <a:r>
              <a:rPr lang="en-US" sz="1600" dirty="0">
                <a:solidFill>
                  <a:srgbClr val="000000"/>
                </a:solidFill>
              </a:rPr>
              <a:t> </a:t>
            </a:r>
            <a:r>
              <a:rPr lang="en-US" sz="1600" dirty="0" err="1">
                <a:solidFill>
                  <a:srgbClr val="000000"/>
                </a:solidFill>
              </a:rPr>
              <a:t>Dekanlığı</a:t>
            </a:r>
            <a:r>
              <a:rPr lang="en-US" sz="1600" dirty="0">
                <a:solidFill>
                  <a:srgbClr val="000000"/>
                </a:solidFill>
              </a:rPr>
              <a:t> (ARDEK) </a:t>
            </a:r>
            <a:r>
              <a:rPr lang="en-US" sz="1600" dirty="0" err="1">
                <a:solidFill>
                  <a:srgbClr val="000000"/>
                </a:solidFill>
              </a:rPr>
              <a:t>kurulmuştur</a:t>
            </a:r>
            <a:r>
              <a:rPr lang="en-US" sz="1600" dirty="0">
                <a:solidFill>
                  <a:srgbClr val="000000"/>
                </a:solidFill>
              </a:rPr>
              <a:t>. ARDEK, İTÜ </a:t>
            </a:r>
            <a:r>
              <a:rPr lang="tr-TR" sz="1600" dirty="0">
                <a:solidFill>
                  <a:srgbClr val="000000"/>
                </a:solidFill>
              </a:rPr>
              <a:t>Uluslararası Projeler Ofisi</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işbirliği</a:t>
            </a:r>
            <a:r>
              <a:rPr lang="en-US" sz="1600" dirty="0">
                <a:solidFill>
                  <a:srgbClr val="000000"/>
                </a:solidFill>
              </a:rPr>
              <a:t> </a:t>
            </a:r>
            <a:r>
              <a:rPr lang="en-US" sz="1600" dirty="0" err="1">
                <a:solidFill>
                  <a:srgbClr val="000000"/>
                </a:solidFill>
              </a:rPr>
              <a:t>halindedir</a:t>
            </a:r>
            <a:r>
              <a:rPr lang="en-US" sz="1600" dirty="0">
                <a:solidFill>
                  <a:srgbClr val="000000"/>
                </a:solidFill>
              </a:rPr>
              <a:t>.</a:t>
            </a:r>
          </a:p>
          <a:p>
            <a:pPr algn="just"/>
            <a:endParaRPr lang="en-US" sz="1600" dirty="0">
              <a:solidFill>
                <a:srgbClr val="000000"/>
              </a:solidFill>
            </a:endParaRPr>
          </a:p>
          <a:p>
            <a:pPr algn="just"/>
            <a:r>
              <a:rPr lang="en-US" sz="1600" dirty="0">
                <a:solidFill>
                  <a:srgbClr val="000000"/>
                </a:solidFill>
              </a:rPr>
              <a:t>Hori</a:t>
            </a:r>
            <a:r>
              <a:rPr lang="tr-TR" sz="1600" dirty="0" err="1">
                <a:solidFill>
                  <a:srgbClr val="000000"/>
                </a:solidFill>
              </a:rPr>
              <a:t>zon</a:t>
            </a:r>
            <a:r>
              <a:rPr lang="tr-TR" sz="1600" dirty="0">
                <a:solidFill>
                  <a:srgbClr val="000000"/>
                </a:solidFill>
              </a:rPr>
              <a:t> Europe</a:t>
            </a:r>
            <a:r>
              <a:rPr lang="en-US" sz="1600" dirty="0">
                <a:solidFill>
                  <a:srgbClr val="000000"/>
                </a:solidFill>
              </a:rPr>
              <a:t> </a:t>
            </a:r>
            <a:r>
              <a:rPr lang="en-US" sz="1600" dirty="0" err="1">
                <a:solidFill>
                  <a:srgbClr val="000000"/>
                </a:solidFill>
              </a:rPr>
              <a:t>Programı</a:t>
            </a:r>
            <a:r>
              <a:rPr lang="en-US" sz="1600" dirty="0">
                <a:solidFill>
                  <a:srgbClr val="000000"/>
                </a:solidFill>
              </a:rPr>
              <a:t> </a:t>
            </a:r>
            <a:r>
              <a:rPr lang="en-US" sz="1600" dirty="0" err="1">
                <a:solidFill>
                  <a:srgbClr val="000000"/>
                </a:solidFill>
              </a:rPr>
              <a:t>yaklaşık</a:t>
            </a:r>
            <a:r>
              <a:rPr lang="en-US" sz="1600" dirty="0">
                <a:solidFill>
                  <a:srgbClr val="000000"/>
                </a:solidFill>
              </a:rPr>
              <a:t> </a:t>
            </a:r>
            <a:r>
              <a:rPr lang="tr-TR" sz="1600" dirty="0">
                <a:solidFill>
                  <a:srgbClr val="000000"/>
                </a:solidFill>
              </a:rPr>
              <a:t>95,5</a:t>
            </a:r>
            <a:r>
              <a:rPr lang="en-US" sz="1600" dirty="0">
                <a:solidFill>
                  <a:srgbClr val="000000"/>
                </a:solidFill>
              </a:rPr>
              <a:t> </a:t>
            </a:r>
            <a:r>
              <a:rPr lang="en-US" sz="1600" dirty="0" err="1">
                <a:solidFill>
                  <a:srgbClr val="000000"/>
                </a:solidFill>
              </a:rPr>
              <a:t>Milyar</a:t>
            </a:r>
            <a:r>
              <a:rPr lang="en-US" sz="1600" dirty="0">
                <a:solidFill>
                  <a:srgbClr val="000000"/>
                </a:solidFill>
              </a:rPr>
              <a:t> </a:t>
            </a:r>
            <a:r>
              <a:rPr lang="en-US" sz="1600" dirty="0" err="1">
                <a:solidFill>
                  <a:srgbClr val="000000"/>
                </a:solidFill>
              </a:rPr>
              <a:t>Avro’luk</a:t>
            </a:r>
            <a:r>
              <a:rPr lang="en-US" sz="1600" dirty="0">
                <a:solidFill>
                  <a:srgbClr val="000000"/>
                </a:solidFill>
              </a:rPr>
              <a:t> </a:t>
            </a:r>
            <a:r>
              <a:rPr lang="en-US" sz="1600" dirty="0" err="1">
                <a:solidFill>
                  <a:srgbClr val="000000"/>
                </a:solidFill>
              </a:rPr>
              <a:t>bütçesiyle</a:t>
            </a:r>
            <a:r>
              <a:rPr lang="en-US" sz="1600" dirty="0">
                <a:solidFill>
                  <a:srgbClr val="000000"/>
                </a:solidFill>
              </a:rPr>
              <a:t>, </a:t>
            </a:r>
            <a:r>
              <a:rPr lang="en-US" sz="1600" dirty="0" err="1">
                <a:solidFill>
                  <a:srgbClr val="000000"/>
                </a:solidFill>
              </a:rPr>
              <a:t>Avrupa’nın</a:t>
            </a:r>
            <a:r>
              <a:rPr lang="en-US" sz="1600" dirty="0">
                <a:solidFill>
                  <a:srgbClr val="000000"/>
                </a:solidFill>
              </a:rPr>
              <a:t> </a:t>
            </a:r>
            <a:r>
              <a:rPr lang="en-US" sz="1600" dirty="0" err="1">
                <a:solidFill>
                  <a:srgbClr val="000000"/>
                </a:solidFill>
              </a:rPr>
              <a:t>küresel</a:t>
            </a:r>
            <a:r>
              <a:rPr lang="en-US" sz="1600" dirty="0">
                <a:solidFill>
                  <a:srgbClr val="000000"/>
                </a:solidFill>
              </a:rPr>
              <a:t> </a:t>
            </a:r>
            <a:r>
              <a:rPr lang="en-US" sz="1600" dirty="0" err="1">
                <a:solidFill>
                  <a:srgbClr val="000000"/>
                </a:solidFill>
              </a:rPr>
              <a:t>rekabet</a:t>
            </a:r>
            <a:r>
              <a:rPr lang="en-US" sz="1600" dirty="0">
                <a:solidFill>
                  <a:srgbClr val="000000"/>
                </a:solidFill>
              </a:rPr>
              <a:t> </a:t>
            </a:r>
            <a:r>
              <a:rPr lang="en-US" sz="1600" dirty="0" err="1">
                <a:solidFill>
                  <a:srgbClr val="000000"/>
                </a:solidFill>
              </a:rPr>
              <a:t>edebilirliğini</a:t>
            </a:r>
            <a:r>
              <a:rPr lang="en-US" sz="1600" dirty="0">
                <a:solidFill>
                  <a:srgbClr val="000000"/>
                </a:solidFill>
              </a:rPr>
              <a:t> </a:t>
            </a:r>
            <a:r>
              <a:rPr lang="en-US" sz="1600" dirty="0" err="1">
                <a:solidFill>
                  <a:srgbClr val="000000"/>
                </a:solidFill>
              </a:rPr>
              <a:t>güçlendirmeyi</a:t>
            </a:r>
            <a:r>
              <a:rPr lang="en-US" sz="1600" dirty="0">
                <a:solidFill>
                  <a:srgbClr val="000000"/>
                </a:solidFill>
              </a:rPr>
              <a:t> </a:t>
            </a:r>
            <a:r>
              <a:rPr lang="en-US" sz="1600" dirty="0" err="1">
                <a:solidFill>
                  <a:srgbClr val="000000"/>
                </a:solidFill>
              </a:rPr>
              <a:t>amaçlayan</a:t>
            </a:r>
            <a:r>
              <a:rPr lang="en-US" sz="1600" dirty="0">
                <a:solidFill>
                  <a:srgbClr val="000000"/>
                </a:solidFill>
              </a:rPr>
              <a:t>, 20</a:t>
            </a:r>
            <a:r>
              <a:rPr lang="tr-TR" sz="1600" dirty="0">
                <a:solidFill>
                  <a:srgbClr val="000000"/>
                </a:solidFill>
              </a:rPr>
              <a:t>21</a:t>
            </a:r>
            <a:r>
              <a:rPr lang="en-US" sz="1600" dirty="0">
                <a:solidFill>
                  <a:srgbClr val="000000"/>
                </a:solidFill>
              </a:rPr>
              <a:t>-202</a:t>
            </a:r>
            <a:r>
              <a:rPr lang="tr-TR" sz="1600" dirty="0">
                <a:solidFill>
                  <a:srgbClr val="000000"/>
                </a:solidFill>
              </a:rPr>
              <a:t>7</a:t>
            </a:r>
            <a:r>
              <a:rPr lang="en-US" sz="1600" dirty="0">
                <a:solidFill>
                  <a:srgbClr val="000000"/>
                </a:solidFill>
              </a:rPr>
              <a:t> </a:t>
            </a:r>
            <a:r>
              <a:rPr lang="en-US" sz="1600" dirty="0" err="1">
                <a:solidFill>
                  <a:srgbClr val="000000"/>
                </a:solidFill>
              </a:rPr>
              <a:t>yılları</a:t>
            </a:r>
            <a:r>
              <a:rPr lang="en-US" sz="1600" dirty="0">
                <a:solidFill>
                  <a:srgbClr val="000000"/>
                </a:solidFill>
              </a:rPr>
              <a:t> </a:t>
            </a:r>
            <a:r>
              <a:rPr lang="en-US" sz="1600" dirty="0" err="1">
                <a:solidFill>
                  <a:srgbClr val="000000"/>
                </a:solidFill>
              </a:rPr>
              <a:t>arasında</a:t>
            </a:r>
            <a:r>
              <a:rPr lang="en-US" sz="1600" dirty="0">
                <a:solidFill>
                  <a:srgbClr val="000000"/>
                </a:solidFill>
              </a:rPr>
              <a:t> </a:t>
            </a:r>
            <a:r>
              <a:rPr lang="en-US" sz="1600" dirty="0" err="1">
                <a:solidFill>
                  <a:srgbClr val="000000"/>
                </a:solidFill>
              </a:rPr>
              <a:t>yürürlükte</a:t>
            </a:r>
            <a:r>
              <a:rPr lang="en-US" sz="1600" dirty="0">
                <a:solidFill>
                  <a:srgbClr val="000000"/>
                </a:solidFill>
              </a:rPr>
              <a:t> ola</a:t>
            </a:r>
            <a:r>
              <a:rPr lang="tr-TR" sz="1600" dirty="0" err="1">
                <a:solidFill>
                  <a:srgbClr val="000000"/>
                </a:solidFill>
              </a:rPr>
              <a:t>cak</a:t>
            </a:r>
            <a:r>
              <a:rPr lang="en-US" sz="1600" dirty="0">
                <a:solidFill>
                  <a:srgbClr val="000000"/>
                </a:solidFill>
              </a:rPr>
              <a:t> </a:t>
            </a:r>
            <a:r>
              <a:rPr lang="en-US" sz="1600" dirty="0" err="1">
                <a:solidFill>
                  <a:srgbClr val="000000"/>
                </a:solidFill>
              </a:rPr>
              <a:t>AB’nin</a:t>
            </a:r>
            <a:r>
              <a:rPr lang="en-US" sz="1600" dirty="0">
                <a:solidFill>
                  <a:srgbClr val="000000"/>
                </a:solidFill>
              </a:rPr>
              <a:t> yeni Araştırma </a:t>
            </a:r>
            <a:r>
              <a:rPr lang="en-US" sz="1600" dirty="0" err="1">
                <a:solidFill>
                  <a:srgbClr val="000000"/>
                </a:solidFill>
              </a:rPr>
              <a:t>ve</a:t>
            </a:r>
            <a:r>
              <a:rPr lang="en-US" sz="1600" dirty="0">
                <a:solidFill>
                  <a:srgbClr val="000000"/>
                </a:solidFill>
              </a:rPr>
              <a:t> </a:t>
            </a:r>
            <a:r>
              <a:rPr lang="en-US" sz="1600" dirty="0" err="1">
                <a:solidFill>
                  <a:srgbClr val="000000"/>
                </a:solidFill>
              </a:rPr>
              <a:t>Yenilik</a:t>
            </a:r>
            <a:r>
              <a:rPr lang="en-US" sz="1600" dirty="0">
                <a:solidFill>
                  <a:srgbClr val="000000"/>
                </a:solidFill>
              </a:rPr>
              <a:t> </a:t>
            </a:r>
            <a:r>
              <a:rPr lang="en-US" sz="1600" dirty="0" err="1">
                <a:solidFill>
                  <a:srgbClr val="000000"/>
                </a:solidFill>
              </a:rPr>
              <a:t>Çerçeve</a:t>
            </a:r>
            <a:r>
              <a:rPr lang="en-US" sz="1600" dirty="0">
                <a:solidFill>
                  <a:srgbClr val="000000"/>
                </a:solidFill>
              </a:rPr>
              <a:t> </a:t>
            </a:r>
            <a:r>
              <a:rPr lang="en-US" sz="1600" dirty="0" err="1">
                <a:solidFill>
                  <a:srgbClr val="000000"/>
                </a:solidFill>
              </a:rPr>
              <a:t>Programı’dır</a:t>
            </a:r>
            <a:r>
              <a:rPr lang="en-US" sz="1600" dirty="0">
                <a:solidFill>
                  <a:srgbClr val="000000"/>
                </a:solidFill>
              </a:rPr>
              <a:t>. </a:t>
            </a:r>
            <a:r>
              <a:rPr lang="tr-TR" sz="1600" dirty="0">
                <a:solidFill>
                  <a:srgbClr val="000000"/>
                </a:solidFill>
              </a:rPr>
              <a:t>İTÜ’nün halihazırda kabul almış 13 tane </a:t>
            </a:r>
            <a:r>
              <a:rPr lang="tr-TR" sz="1600" dirty="0" err="1">
                <a:solidFill>
                  <a:srgbClr val="000000"/>
                </a:solidFill>
              </a:rPr>
              <a:t>Horizon</a:t>
            </a:r>
            <a:r>
              <a:rPr lang="tr-TR" sz="1600" dirty="0">
                <a:solidFill>
                  <a:srgbClr val="000000"/>
                </a:solidFill>
              </a:rPr>
              <a:t> Europe Programı projesi vardır.</a:t>
            </a:r>
            <a:endParaRPr lang="en-US" sz="1600" dirty="0"/>
          </a:p>
          <a:p>
            <a:pPr algn="just"/>
            <a:endParaRPr lang="en-US" sz="1600" dirty="0">
              <a:solidFill>
                <a:srgbClr val="000000"/>
              </a:solidFill>
            </a:endParaRPr>
          </a:p>
          <a:p>
            <a:pPr algn="just"/>
            <a:r>
              <a:rPr lang="en-US" sz="1600" dirty="0">
                <a:solidFill>
                  <a:srgbClr val="000000"/>
                </a:solidFill>
              </a:rPr>
              <a:t>202</a:t>
            </a:r>
            <a:r>
              <a:rPr lang="tr-TR" sz="1600" dirty="0">
                <a:solidFill>
                  <a:srgbClr val="000000"/>
                </a:solidFill>
              </a:rPr>
              <a:t>3</a:t>
            </a:r>
            <a:r>
              <a:rPr lang="en-US" sz="1600" dirty="0">
                <a:solidFill>
                  <a:srgbClr val="000000"/>
                </a:solidFill>
              </a:rPr>
              <a:t> </a:t>
            </a:r>
            <a:r>
              <a:rPr lang="tr-TR" sz="1600" dirty="0">
                <a:solidFill>
                  <a:srgbClr val="000000"/>
                </a:solidFill>
              </a:rPr>
              <a:t>Mart-Nisan</a:t>
            </a:r>
            <a:r>
              <a:rPr lang="en-US" sz="1600" dirty="0">
                <a:solidFill>
                  <a:srgbClr val="000000"/>
                </a:solidFill>
              </a:rPr>
              <a:t> </a:t>
            </a:r>
            <a:r>
              <a:rPr lang="en-US" sz="1600" dirty="0" err="1">
                <a:solidFill>
                  <a:srgbClr val="000000"/>
                </a:solidFill>
              </a:rPr>
              <a:t>ayları</a:t>
            </a:r>
            <a:r>
              <a:rPr lang="en-US" sz="1600" dirty="0">
                <a:solidFill>
                  <a:srgbClr val="000000"/>
                </a:solidFill>
              </a:rPr>
              <a:t> </a:t>
            </a:r>
            <a:r>
              <a:rPr lang="en-US" sz="1600" dirty="0" err="1">
                <a:solidFill>
                  <a:srgbClr val="000000"/>
                </a:solidFill>
              </a:rPr>
              <a:t>için</a:t>
            </a:r>
            <a:r>
              <a:rPr lang="en-US" sz="1600" dirty="0">
                <a:solidFill>
                  <a:srgbClr val="000000"/>
                </a:solidFill>
              </a:rPr>
              <a:t> </a:t>
            </a:r>
            <a:r>
              <a:rPr lang="en-US" sz="1600" dirty="0" err="1">
                <a:solidFill>
                  <a:srgbClr val="000000"/>
                </a:solidFill>
              </a:rPr>
              <a:t>yayınlanan</a:t>
            </a:r>
            <a:r>
              <a:rPr lang="en-US" sz="1600" dirty="0">
                <a:solidFill>
                  <a:srgbClr val="000000"/>
                </a:solidFill>
              </a:rPr>
              <a:t> AB Horizon </a:t>
            </a:r>
            <a:r>
              <a:rPr lang="tr-TR" sz="1600" dirty="0">
                <a:solidFill>
                  <a:srgbClr val="000000"/>
                </a:solidFill>
              </a:rPr>
              <a:t>Europe </a:t>
            </a:r>
            <a:r>
              <a:rPr lang="en-US" sz="1600" dirty="0" err="1">
                <a:solidFill>
                  <a:srgbClr val="000000"/>
                </a:solidFill>
              </a:rPr>
              <a:t>Programı</a:t>
            </a:r>
            <a:r>
              <a:rPr lang="en-US" sz="1600" dirty="0">
                <a:solidFill>
                  <a:srgbClr val="000000"/>
                </a:solidFill>
              </a:rPr>
              <a:t> </a:t>
            </a:r>
            <a:r>
              <a:rPr lang="en-US" sz="1600" dirty="0" err="1">
                <a:solidFill>
                  <a:srgbClr val="000000"/>
                </a:solidFill>
              </a:rPr>
              <a:t>çağrıları</a:t>
            </a:r>
            <a:r>
              <a:rPr lang="en-US" sz="1600" dirty="0">
                <a:solidFill>
                  <a:srgbClr val="000000"/>
                </a:solidFill>
              </a:rPr>
              <a:t>, </a:t>
            </a:r>
            <a:r>
              <a:rPr lang="en-US" sz="1600" dirty="0" err="1">
                <a:solidFill>
                  <a:srgbClr val="000000"/>
                </a:solidFill>
              </a:rPr>
              <a:t>hibe</a:t>
            </a:r>
            <a:r>
              <a:rPr lang="en-US" sz="1600" dirty="0">
                <a:solidFill>
                  <a:srgbClr val="000000"/>
                </a:solidFill>
              </a:rPr>
              <a:t> </a:t>
            </a:r>
            <a:r>
              <a:rPr lang="en-US" sz="1600" dirty="0" err="1">
                <a:solidFill>
                  <a:srgbClr val="000000"/>
                </a:solidFill>
              </a:rPr>
              <a:t>duyuruları</a:t>
            </a:r>
            <a:r>
              <a:rPr lang="en-US" sz="1600" dirty="0">
                <a:solidFill>
                  <a:srgbClr val="000000"/>
                </a:solidFill>
              </a:rPr>
              <a:t>, </a:t>
            </a:r>
            <a:r>
              <a:rPr lang="en-US" sz="1600" dirty="0" err="1">
                <a:solidFill>
                  <a:srgbClr val="000000"/>
                </a:solidFill>
              </a:rPr>
              <a:t>bilgi</a:t>
            </a:r>
            <a:r>
              <a:rPr lang="en-US" sz="1600" dirty="0">
                <a:solidFill>
                  <a:srgbClr val="000000"/>
                </a:solidFill>
              </a:rPr>
              <a:t> </a:t>
            </a:r>
            <a:r>
              <a:rPr lang="en-US" sz="1600" dirty="0" err="1">
                <a:solidFill>
                  <a:srgbClr val="000000"/>
                </a:solidFill>
              </a:rPr>
              <a:t>günleri</a:t>
            </a:r>
            <a:r>
              <a:rPr lang="en-US" sz="1600" dirty="0">
                <a:solidFill>
                  <a:srgbClr val="000000"/>
                </a:solidFill>
              </a:rPr>
              <a:t> ve </a:t>
            </a:r>
            <a:r>
              <a:rPr lang="en-US" sz="1600" dirty="0" err="1">
                <a:solidFill>
                  <a:srgbClr val="000000"/>
                </a:solidFill>
              </a:rPr>
              <a:t>proje</a:t>
            </a:r>
            <a:r>
              <a:rPr lang="en-US" sz="1600" dirty="0">
                <a:solidFill>
                  <a:srgbClr val="000000"/>
                </a:solidFill>
              </a:rPr>
              <a:t> </a:t>
            </a:r>
            <a:r>
              <a:rPr lang="en-US" sz="1600" dirty="0" err="1">
                <a:solidFill>
                  <a:srgbClr val="000000"/>
                </a:solidFill>
              </a:rPr>
              <a:t>pazarları</a:t>
            </a:r>
            <a:r>
              <a:rPr lang="en-US" sz="1600" dirty="0">
                <a:solidFill>
                  <a:srgbClr val="000000"/>
                </a:solidFill>
              </a:rPr>
              <a:t> </a:t>
            </a:r>
            <a:r>
              <a:rPr lang="en-US" sz="1600" dirty="0" err="1">
                <a:solidFill>
                  <a:srgbClr val="000000"/>
                </a:solidFill>
              </a:rPr>
              <a:t>hakkında</a:t>
            </a:r>
            <a:r>
              <a:rPr lang="en-US" sz="1600" dirty="0">
                <a:solidFill>
                  <a:srgbClr val="000000"/>
                </a:solidFill>
              </a:rPr>
              <a:t> </a:t>
            </a:r>
            <a:r>
              <a:rPr lang="en-US" sz="1600" dirty="0" err="1">
                <a:solidFill>
                  <a:srgbClr val="000000"/>
                </a:solidFill>
              </a:rPr>
              <a:t>bilgiye</a:t>
            </a:r>
            <a:r>
              <a:rPr lang="en-US" sz="1600" dirty="0">
                <a:solidFill>
                  <a:srgbClr val="000000"/>
                </a:solidFill>
              </a:rPr>
              <a:t> </a:t>
            </a:r>
            <a:r>
              <a:rPr lang="en-US" sz="1600" dirty="0" err="1">
                <a:solidFill>
                  <a:srgbClr val="000000"/>
                </a:solidFill>
              </a:rPr>
              <a:t>erişiminizi</a:t>
            </a:r>
            <a:r>
              <a:rPr lang="en-US" sz="1600" dirty="0">
                <a:solidFill>
                  <a:srgbClr val="000000"/>
                </a:solidFill>
              </a:rPr>
              <a:t> </a:t>
            </a:r>
            <a:r>
              <a:rPr lang="en-US" sz="1600" dirty="0" err="1">
                <a:solidFill>
                  <a:srgbClr val="000000"/>
                </a:solidFill>
              </a:rPr>
              <a:t>kolaylaştırmak</a:t>
            </a:r>
            <a:r>
              <a:rPr lang="en-US" sz="1600" dirty="0">
                <a:solidFill>
                  <a:srgbClr val="000000"/>
                </a:solidFill>
              </a:rPr>
              <a:t> ve </a:t>
            </a:r>
            <a:r>
              <a:rPr lang="en-US" sz="1600" dirty="0" err="1">
                <a:solidFill>
                  <a:srgbClr val="000000"/>
                </a:solidFill>
              </a:rPr>
              <a:t>üniversitemizde</a:t>
            </a:r>
            <a:r>
              <a:rPr lang="en-US" sz="1600" dirty="0">
                <a:solidFill>
                  <a:srgbClr val="000000"/>
                </a:solidFill>
              </a:rPr>
              <a:t> </a:t>
            </a:r>
            <a:r>
              <a:rPr lang="en-US" sz="1600" dirty="0" err="1">
                <a:solidFill>
                  <a:srgbClr val="000000"/>
                </a:solidFill>
              </a:rPr>
              <a:t>süregelen</a:t>
            </a:r>
            <a:r>
              <a:rPr lang="en-US" sz="1600" dirty="0">
                <a:solidFill>
                  <a:srgbClr val="000000"/>
                </a:solidFill>
              </a:rPr>
              <a:t> </a:t>
            </a:r>
            <a:r>
              <a:rPr lang="en-US" sz="1600" dirty="0" err="1">
                <a:solidFill>
                  <a:srgbClr val="000000"/>
                </a:solidFill>
              </a:rPr>
              <a:t>faaliyetler</a:t>
            </a:r>
            <a:r>
              <a:rPr lang="en-US" sz="1600" dirty="0">
                <a:solidFill>
                  <a:srgbClr val="000000"/>
                </a:solidFill>
              </a:rPr>
              <a:t> </a:t>
            </a:r>
            <a:r>
              <a:rPr lang="en-US" sz="1600" dirty="0" err="1">
                <a:solidFill>
                  <a:srgbClr val="000000"/>
                </a:solidFill>
              </a:rPr>
              <a:t>hakkında</a:t>
            </a:r>
            <a:r>
              <a:rPr lang="en-US" sz="1600" dirty="0">
                <a:solidFill>
                  <a:srgbClr val="000000"/>
                </a:solidFill>
              </a:rPr>
              <a:t> </a:t>
            </a:r>
            <a:r>
              <a:rPr lang="en-US" sz="1600" dirty="0" err="1">
                <a:solidFill>
                  <a:srgbClr val="000000"/>
                </a:solidFill>
              </a:rPr>
              <a:t>sizleri</a:t>
            </a:r>
            <a:r>
              <a:rPr lang="en-US" sz="1600" dirty="0">
                <a:solidFill>
                  <a:srgbClr val="000000"/>
                </a:solidFill>
              </a:rPr>
              <a:t> </a:t>
            </a:r>
            <a:r>
              <a:rPr lang="en-US" sz="1600" dirty="0" err="1">
                <a:solidFill>
                  <a:srgbClr val="000000"/>
                </a:solidFill>
              </a:rPr>
              <a:t>bilgilendirmek</a:t>
            </a:r>
            <a:r>
              <a:rPr lang="en-US" sz="1600" dirty="0">
                <a:solidFill>
                  <a:srgbClr val="000000"/>
                </a:solidFill>
              </a:rPr>
              <a:t> </a:t>
            </a:r>
            <a:r>
              <a:rPr lang="en-US" sz="1600" dirty="0" err="1">
                <a:solidFill>
                  <a:srgbClr val="000000"/>
                </a:solidFill>
              </a:rPr>
              <a:t>amacıyla</a:t>
            </a:r>
            <a:r>
              <a:rPr lang="en-US" sz="1600" dirty="0">
                <a:solidFill>
                  <a:srgbClr val="000000"/>
                </a:solidFill>
              </a:rPr>
              <a:t> </a:t>
            </a:r>
            <a:r>
              <a:rPr lang="en-US" sz="1600" dirty="0" err="1">
                <a:solidFill>
                  <a:srgbClr val="000000"/>
                </a:solidFill>
              </a:rPr>
              <a:t>hazırladığımız</a:t>
            </a:r>
            <a:r>
              <a:rPr lang="en-US" sz="1600" dirty="0">
                <a:solidFill>
                  <a:srgbClr val="000000"/>
                </a:solidFill>
              </a:rPr>
              <a:t> 202</a:t>
            </a:r>
            <a:r>
              <a:rPr lang="tr-TR" sz="1600" dirty="0">
                <a:solidFill>
                  <a:srgbClr val="000000"/>
                </a:solidFill>
              </a:rPr>
              <a:t>3</a:t>
            </a:r>
            <a:r>
              <a:rPr lang="en-US" sz="1600" dirty="0">
                <a:solidFill>
                  <a:srgbClr val="000000"/>
                </a:solidFill>
              </a:rPr>
              <a:t> </a:t>
            </a:r>
            <a:r>
              <a:rPr lang="en-US" sz="1600" dirty="0" err="1">
                <a:solidFill>
                  <a:srgbClr val="000000"/>
                </a:solidFill>
              </a:rPr>
              <a:t>yılına</a:t>
            </a:r>
            <a:r>
              <a:rPr lang="en-US" sz="1600" dirty="0">
                <a:solidFill>
                  <a:srgbClr val="000000"/>
                </a:solidFill>
              </a:rPr>
              <a:t> </a:t>
            </a:r>
            <a:r>
              <a:rPr lang="en-US" sz="1600" dirty="0" err="1">
                <a:solidFill>
                  <a:srgbClr val="000000"/>
                </a:solidFill>
              </a:rPr>
              <a:t>ait</a:t>
            </a:r>
            <a:r>
              <a:rPr lang="en-US" sz="1600" dirty="0">
                <a:solidFill>
                  <a:srgbClr val="000000"/>
                </a:solidFill>
              </a:rPr>
              <a:t> </a:t>
            </a:r>
            <a:r>
              <a:rPr lang="tr-TR" sz="1600" dirty="0">
                <a:solidFill>
                  <a:srgbClr val="000000"/>
                </a:solidFill>
              </a:rPr>
              <a:t>ikinci </a:t>
            </a:r>
            <a:r>
              <a:rPr lang="en-US" sz="1600" dirty="0" err="1">
                <a:solidFill>
                  <a:srgbClr val="000000"/>
                </a:solidFill>
              </a:rPr>
              <a:t>bülteni</a:t>
            </a:r>
            <a:r>
              <a:rPr lang="en-US" sz="1600" dirty="0">
                <a:solidFill>
                  <a:srgbClr val="000000"/>
                </a:solidFill>
              </a:rPr>
              <a:t> </a:t>
            </a:r>
            <a:r>
              <a:rPr lang="en-US" sz="1600" dirty="0" err="1">
                <a:solidFill>
                  <a:srgbClr val="000000"/>
                </a:solidFill>
              </a:rPr>
              <a:t>bilgilerinize</a:t>
            </a:r>
            <a:r>
              <a:rPr lang="en-US" sz="1600" dirty="0">
                <a:solidFill>
                  <a:srgbClr val="000000"/>
                </a:solidFill>
              </a:rPr>
              <a:t> </a:t>
            </a:r>
            <a:r>
              <a:rPr lang="en-US" sz="1600" dirty="0" err="1">
                <a:solidFill>
                  <a:srgbClr val="000000"/>
                </a:solidFill>
              </a:rPr>
              <a:t>sunuyoruz</a:t>
            </a:r>
            <a:r>
              <a:rPr lang="en-US" sz="1600" dirty="0">
                <a:solidFill>
                  <a:srgbClr val="000000"/>
                </a:solidFill>
              </a:rPr>
              <a:t>. </a:t>
            </a:r>
            <a:r>
              <a:rPr lang="en-US" sz="1600" dirty="0" err="1">
                <a:solidFill>
                  <a:srgbClr val="000000"/>
                </a:solidFill>
              </a:rPr>
              <a:t>Daha</a:t>
            </a:r>
            <a:r>
              <a:rPr lang="en-US" sz="1600" dirty="0">
                <a:solidFill>
                  <a:srgbClr val="000000"/>
                </a:solidFill>
              </a:rPr>
              <a:t> </a:t>
            </a:r>
            <a:r>
              <a:rPr lang="en-US" sz="1600" dirty="0" err="1">
                <a:solidFill>
                  <a:srgbClr val="000000"/>
                </a:solidFill>
              </a:rPr>
              <a:t>önce</a:t>
            </a:r>
            <a:r>
              <a:rPr lang="en-US" sz="1600" dirty="0">
                <a:solidFill>
                  <a:srgbClr val="000000"/>
                </a:solidFill>
              </a:rPr>
              <a:t> </a:t>
            </a:r>
            <a:r>
              <a:rPr lang="en-US" sz="1600" dirty="0" err="1">
                <a:solidFill>
                  <a:srgbClr val="000000"/>
                </a:solidFill>
              </a:rPr>
              <a:t>yayınlanan</a:t>
            </a:r>
            <a:r>
              <a:rPr lang="en-US" sz="1600" dirty="0">
                <a:solidFill>
                  <a:srgbClr val="000000"/>
                </a:solidFill>
              </a:rPr>
              <a:t> </a:t>
            </a:r>
            <a:r>
              <a:rPr lang="en-US" sz="1600" dirty="0" err="1">
                <a:solidFill>
                  <a:srgbClr val="000000"/>
                </a:solidFill>
              </a:rPr>
              <a:t>bültenlerimizi</a:t>
            </a:r>
            <a:r>
              <a:rPr lang="en-US" sz="1600" dirty="0">
                <a:solidFill>
                  <a:srgbClr val="000000"/>
                </a:solidFill>
              </a:rPr>
              <a:t> </a:t>
            </a:r>
            <a:r>
              <a:rPr lang="en-US" sz="1600" dirty="0" err="1">
                <a:solidFill>
                  <a:srgbClr val="000000"/>
                </a:solidFill>
              </a:rPr>
              <a:t>ve</a:t>
            </a:r>
            <a:r>
              <a:rPr lang="en-US" sz="1600" dirty="0">
                <a:solidFill>
                  <a:srgbClr val="000000"/>
                </a:solidFill>
              </a:rPr>
              <a:t> </a:t>
            </a:r>
            <a:r>
              <a:rPr lang="en-US" sz="1600" dirty="0" err="1">
                <a:solidFill>
                  <a:srgbClr val="000000"/>
                </a:solidFill>
              </a:rPr>
              <a:t>içerdikleri</a:t>
            </a:r>
            <a:r>
              <a:rPr lang="en-US" sz="1600" dirty="0">
                <a:solidFill>
                  <a:srgbClr val="000000"/>
                </a:solidFill>
              </a:rPr>
              <a:t> </a:t>
            </a:r>
            <a:r>
              <a:rPr lang="en-US" sz="1600" dirty="0" err="1">
                <a:solidFill>
                  <a:srgbClr val="000000"/>
                </a:solidFill>
              </a:rPr>
              <a:t>çağrıları</a:t>
            </a:r>
            <a:r>
              <a:rPr lang="en-US" sz="1600" dirty="0">
                <a:solidFill>
                  <a:srgbClr val="000000"/>
                </a:solidFill>
              </a:rPr>
              <a:t> web </a:t>
            </a:r>
            <a:r>
              <a:rPr lang="en-US" sz="1600" dirty="0" err="1">
                <a:solidFill>
                  <a:srgbClr val="000000"/>
                </a:solidFill>
              </a:rPr>
              <a:t>sayfamızdan</a:t>
            </a:r>
            <a:r>
              <a:rPr lang="en-US" sz="1600" dirty="0">
                <a:solidFill>
                  <a:srgbClr val="000000"/>
                </a:solidFill>
              </a:rPr>
              <a:t> </a:t>
            </a:r>
            <a:r>
              <a:rPr lang="en-US" sz="1600" dirty="0" err="1">
                <a:solidFill>
                  <a:srgbClr val="000000"/>
                </a:solidFill>
              </a:rPr>
              <a:t>takip</a:t>
            </a:r>
            <a:r>
              <a:rPr lang="en-US" sz="1600" dirty="0">
                <a:solidFill>
                  <a:srgbClr val="000000"/>
                </a:solidFill>
              </a:rPr>
              <a:t> </a:t>
            </a:r>
            <a:r>
              <a:rPr lang="en-US" sz="1600" dirty="0" err="1">
                <a:solidFill>
                  <a:srgbClr val="000000"/>
                </a:solidFill>
              </a:rPr>
              <a:t>edebilirsiniz</a:t>
            </a:r>
            <a:r>
              <a:rPr lang="en-US" sz="1600" dirty="0">
                <a:solidFill>
                  <a:srgbClr val="000000"/>
                </a:solidFill>
              </a:rPr>
              <a:t>.</a:t>
            </a:r>
            <a:endParaRPr lang="en-US" sz="1600" dirty="0"/>
          </a:p>
          <a:p>
            <a:pPr algn="just"/>
            <a:r>
              <a:rPr lang="en-US" sz="1600" dirty="0"/>
              <a:t/>
            </a:r>
            <a:br>
              <a:rPr lang="en-US" sz="1600" dirty="0"/>
            </a:br>
            <a:r>
              <a:rPr lang="en-US" sz="1600" dirty="0" err="1">
                <a:solidFill>
                  <a:srgbClr val="000000"/>
                </a:solidFill>
              </a:rPr>
              <a:t>Saygılarımızla</a:t>
            </a:r>
            <a:r>
              <a:rPr lang="en-US" sz="1600" dirty="0">
                <a:solidFill>
                  <a:srgbClr val="000000"/>
                </a:solidFill>
              </a:rPr>
              <a:t>,</a:t>
            </a:r>
            <a:endParaRPr lang="en-US" sz="1600" dirty="0"/>
          </a:p>
          <a:p>
            <a:pPr algn="just"/>
            <a:r>
              <a:rPr lang="en-US" sz="1600" dirty="0">
                <a:solidFill>
                  <a:srgbClr val="000000"/>
                </a:solidFill>
              </a:rPr>
              <a:t>İTÜ </a:t>
            </a:r>
            <a:r>
              <a:rPr lang="tr-TR" sz="1600" dirty="0">
                <a:solidFill>
                  <a:srgbClr val="000000"/>
                </a:solidFill>
              </a:rPr>
              <a:t>Uluslararası Projeler Ofisi</a:t>
            </a:r>
            <a:endParaRPr lang="en-US" sz="1600" dirty="0"/>
          </a:p>
        </p:txBody>
      </p:sp>
    </p:spTree>
    <p:extLst>
      <p:ext uri="{BB962C8B-B14F-4D97-AF65-F5344CB8AC3E}">
        <p14:creationId xmlns:p14="http://schemas.microsoft.com/office/powerpoint/2010/main" val="274021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101600" y="343094"/>
            <a:ext cx="12338756" cy="8382551"/>
          </a:xfrm>
          <a:prstGeom prst="rect">
            <a:avLst/>
          </a:prstGeom>
        </p:spPr>
        <p:txBody>
          <a:bodyPr wrap="square">
            <a:spAutoFit/>
          </a:bodyPr>
          <a:lstStyle/>
          <a:p>
            <a:pPr algn="just">
              <a:lnSpc>
                <a:spcPct val="115000"/>
              </a:lnSpc>
              <a:spcAft>
                <a:spcPts val="1000"/>
              </a:spcAft>
            </a:pPr>
            <a:r>
              <a:rPr lang="tr-TR" sz="1500" b="1" dirty="0">
                <a:latin typeface="Calibri" panose="020F0502020204030204" pitchFamily="34" charset="0"/>
                <a:ea typeface="Calibri" panose="020F0502020204030204" pitchFamily="34" charset="0"/>
                <a:cs typeface="Times New Roman" panose="02020603050405020304" pitchFamily="18" charset="0"/>
              </a:rPr>
              <a:t>Ufuk Avrupa Projelerinin Değerlendirilmesinde Hakemler Aranıyor!</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Avrupa Komisyonu, Ufuk Avrupa Projelerinin değerlendirmesinde görev alacak bağımsız hakemler için duyuruya çıkmıştır. Gıda güvenliği ve sürdürülebilir tarım konularda özellikle Afrika bağlamında bu konular hakkında deneyimi olan paydaşlarımız ilgili hakemlik havuzuna kayıt yaptırabilirler. </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Hakemlik hakkında daha fazla bilgi ve kayıt işlemleri için </a:t>
            </a:r>
          </a:p>
          <a:p>
            <a:pPr algn="just">
              <a:lnSpc>
                <a:spcPct val="115000"/>
              </a:lnSpc>
              <a:spcAft>
                <a:spcPts val="1000"/>
              </a:spcAft>
            </a:pPr>
            <a:r>
              <a:rPr lang="tr-TR" sz="15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https://ec.europa.eu/info/funding-tenders/opportunities/portal/screen/work-as-an-expert</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500" b="1" dirty="0">
                <a:latin typeface="Calibri" panose="020F0502020204030204" pitchFamily="34" charset="0"/>
                <a:ea typeface="Calibri" panose="020F0502020204030204" pitchFamily="34" charset="0"/>
                <a:cs typeface="Times New Roman" panose="02020603050405020304" pitchFamily="18" charset="0"/>
              </a:rPr>
              <a:t>“Ufuk Avrupa Çağrıları için Proje Ortağı Nasıl Bulunur?” Başlıklı Sunum!</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TÜBİTAK tarafından Ufuk Avrupa Programı ile ilgilenen araştırmacılar için, çok ortaklı proje konsorsiyumları oluşturularak başvurularda bulunulması gereken çağrılar için proje ortağı/konsorsiyum partneri/koordinatör bulmaları konusunda yardımcı olabilmek adına bir sunum hazırlanmıştır.</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Söz konusu sunum için:</a:t>
            </a:r>
          </a:p>
          <a:p>
            <a:pPr algn="just">
              <a:lnSpc>
                <a:spcPct val="115000"/>
              </a:lnSpc>
              <a:spcAft>
                <a:spcPts val="1000"/>
              </a:spcAft>
            </a:pPr>
            <a:r>
              <a:rPr lang="tr-TR" sz="15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https://ufukavrupa.org.tr/sites/default/files/inline-files/Cagr%C4%B1%20Detaylar%C4%B1_Ortak%20Arama.pdf</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500" b="1" dirty="0" err="1">
                <a:latin typeface="Calibri" panose="020F0502020204030204" pitchFamily="34" charset="0"/>
                <a:ea typeface="Calibri" panose="020F0502020204030204" pitchFamily="34" charset="0"/>
                <a:cs typeface="Times New Roman" panose="02020603050405020304" pitchFamily="18" charset="0"/>
              </a:rPr>
              <a:t>Lump</a:t>
            </a:r>
            <a:r>
              <a:rPr lang="tr-TR" sz="1500" b="1" dirty="0">
                <a:latin typeface="Calibri" panose="020F0502020204030204" pitchFamily="34" charset="0"/>
                <a:ea typeface="Calibri" panose="020F0502020204030204" pitchFamily="34" charset="0"/>
                <a:cs typeface="Times New Roman" panose="02020603050405020304" pitchFamily="18" charset="0"/>
              </a:rPr>
              <a:t> </a:t>
            </a:r>
            <a:r>
              <a:rPr lang="tr-TR" sz="1500" b="1" dirty="0" err="1">
                <a:latin typeface="Calibri" panose="020F0502020204030204" pitchFamily="34" charset="0"/>
                <a:ea typeface="Calibri" panose="020F0502020204030204" pitchFamily="34" charset="0"/>
                <a:cs typeface="Times New Roman" panose="02020603050405020304" pitchFamily="18" charset="0"/>
              </a:rPr>
              <a:t>Sum</a:t>
            </a:r>
            <a:r>
              <a:rPr lang="tr-TR" sz="1500" b="1" dirty="0">
                <a:latin typeface="Calibri" panose="020F0502020204030204" pitchFamily="34" charset="0"/>
                <a:ea typeface="Calibri" panose="020F0502020204030204" pitchFamily="34" charset="0"/>
                <a:cs typeface="Times New Roman" panose="02020603050405020304" pitchFamily="18" charset="0"/>
              </a:rPr>
              <a:t> (Götürü ) Fonlama Modeline Yönelik Dashboard Yayınlandı!</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AB Komisyonu tarafından yayınlanan ve temelde projeleri değerlendirecek uzmanlara yönelik hazırlanan </a:t>
            </a:r>
            <a:r>
              <a:rPr lang="tr-TR" sz="1500" dirty="0" err="1">
                <a:latin typeface="Calibri" panose="020F0502020204030204" pitchFamily="34" charset="0"/>
                <a:ea typeface="Calibri" panose="020F0502020204030204" pitchFamily="34" charset="0"/>
                <a:cs typeface="Times New Roman" panose="02020603050405020304" pitchFamily="18" charset="0"/>
              </a:rPr>
              <a:t>Lump</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Sum</a:t>
            </a:r>
            <a:r>
              <a:rPr lang="tr-TR" sz="1500" dirty="0">
                <a:latin typeface="Calibri" panose="020F0502020204030204" pitchFamily="34" charset="0"/>
                <a:ea typeface="Calibri" panose="020F0502020204030204" pitchFamily="34" charset="0"/>
                <a:cs typeface="Times New Roman" panose="02020603050405020304" pitchFamily="18" charset="0"/>
              </a:rPr>
              <a:t> (Götürü) Fonlama </a:t>
            </a:r>
            <a:r>
              <a:rPr lang="tr-TR" sz="1500" i="1" dirty="0" err="1">
                <a:latin typeface="Calibri" panose="020F0502020204030204" pitchFamily="34" charset="0"/>
                <a:ea typeface="Calibri" panose="020F0502020204030204" pitchFamily="34" charset="0"/>
                <a:cs typeface="Times New Roman" panose="02020603050405020304" pitchFamily="18" charset="0"/>
              </a:rPr>
              <a:t>Dashboard'una</a:t>
            </a:r>
            <a:r>
              <a:rPr lang="tr-TR" sz="1500" i="1" dirty="0">
                <a:latin typeface="Calibri" panose="020F0502020204030204" pitchFamily="34" charset="0"/>
                <a:ea typeface="Calibri" panose="020F0502020204030204" pitchFamily="34" charset="0"/>
                <a:cs typeface="Times New Roman" panose="02020603050405020304" pitchFamily="18" charset="0"/>
              </a:rPr>
              <a:t> </a:t>
            </a:r>
            <a:r>
              <a:rPr lang="tr-TR" sz="1500" i="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https://webgate.ec.europa.eu/dashboard/sense/app/8137d1f5-1742-48cb-91be-9ddef367eab1/sheet/4304a311-3099-4fe1-97ed-41f6f2782651/state/analysis</a:t>
            </a:r>
            <a:r>
              <a:rPr lang="tr-TR" sz="1500" i="1" dirty="0">
                <a:latin typeface="Calibri" panose="020F0502020204030204" pitchFamily="34" charset="0"/>
                <a:ea typeface="Calibri" panose="020F0502020204030204" pitchFamily="34" charset="0"/>
                <a:cs typeface="Times New Roman" panose="02020603050405020304" pitchFamily="18" charset="0"/>
              </a:rPr>
              <a:t> </a:t>
            </a:r>
            <a:r>
              <a:rPr lang="tr-TR" sz="1500" dirty="0">
                <a:latin typeface="Calibri" panose="020F0502020204030204" pitchFamily="34" charset="0"/>
                <a:ea typeface="Calibri" panose="020F0502020204030204" pitchFamily="34" charset="0"/>
                <a:cs typeface="Times New Roman" panose="02020603050405020304" pitchFamily="18" charset="0"/>
              </a:rPr>
              <a:t>ulaşabilirsiniz. 2014 yılından itibaren kabul edilen Ufuk 2020 ve Ufuk Avrupa Programlarındaki projelerden elde edilen verilerle oluşturulan </a:t>
            </a:r>
            <a:r>
              <a:rPr lang="tr-TR" sz="1500" i="1" dirty="0" err="1">
                <a:latin typeface="Calibri" panose="020F0502020204030204" pitchFamily="34" charset="0"/>
                <a:ea typeface="Calibri" panose="020F0502020204030204" pitchFamily="34" charset="0"/>
                <a:cs typeface="Times New Roman" panose="02020603050405020304" pitchFamily="18" charset="0"/>
              </a:rPr>
              <a:t>Dashboard’un</a:t>
            </a:r>
            <a:r>
              <a:rPr lang="tr-TR" sz="1500" i="1" dirty="0">
                <a:latin typeface="Calibri" panose="020F0502020204030204" pitchFamily="34" charset="0"/>
                <a:ea typeface="Calibri" panose="020F0502020204030204" pitchFamily="34" charset="0"/>
                <a:cs typeface="Times New Roman" panose="02020603050405020304" pitchFamily="18" charset="0"/>
              </a:rPr>
              <a:t> </a:t>
            </a:r>
            <a:r>
              <a:rPr lang="tr-TR" sz="1500" dirty="0">
                <a:latin typeface="Calibri" panose="020F0502020204030204" pitchFamily="34" charset="0"/>
                <a:ea typeface="Calibri" panose="020F0502020204030204" pitchFamily="34" charset="0"/>
                <a:cs typeface="Times New Roman" panose="02020603050405020304" pitchFamily="18" charset="0"/>
              </a:rPr>
              <a:t>sürekli güncelleneceği belirtilmiştir. İlgili </a:t>
            </a:r>
            <a:r>
              <a:rPr lang="tr-TR" sz="1500" i="1" dirty="0" err="1">
                <a:latin typeface="Calibri" panose="020F0502020204030204" pitchFamily="34" charset="0"/>
                <a:ea typeface="Calibri" panose="020F0502020204030204" pitchFamily="34" charset="0"/>
                <a:cs typeface="Times New Roman" panose="02020603050405020304" pitchFamily="18" charset="0"/>
              </a:rPr>
              <a:t>dashboard</a:t>
            </a:r>
            <a:r>
              <a:rPr lang="tr-TR" sz="1500" dirty="0">
                <a:latin typeface="Calibri" panose="020F0502020204030204" pitchFamily="34" charset="0"/>
                <a:ea typeface="Calibri" panose="020F0502020204030204" pitchFamily="34" charset="0"/>
                <a:cs typeface="Times New Roman" panose="02020603050405020304" pitchFamily="18" charset="0"/>
              </a:rPr>
              <a:t> ülkeye ve kurum türüne göre personel maliyetinin aylık olarak EUR bazında ortalamasını, 20. Yüzdelik dilim ve 80. Yüzdelik dilimlerde alt ve üst limit ile ortalamasını yansıtmaktadır. </a:t>
            </a:r>
            <a:r>
              <a:rPr lang="tr-TR" sz="1500" i="1" dirty="0">
                <a:latin typeface="Calibri" panose="020F0502020204030204" pitchFamily="34" charset="0"/>
                <a:ea typeface="Calibri" panose="020F0502020204030204" pitchFamily="34" charset="0"/>
                <a:cs typeface="Times New Roman" panose="02020603050405020304" pitchFamily="18" charset="0"/>
              </a:rPr>
              <a:t>Dashboard </a:t>
            </a:r>
            <a:r>
              <a:rPr lang="tr-TR" sz="1500" dirty="0">
                <a:latin typeface="Calibri" panose="020F0502020204030204" pitchFamily="34" charset="0"/>
                <a:ea typeface="Calibri" panose="020F0502020204030204" pitchFamily="34" charset="0"/>
                <a:cs typeface="Times New Roman" panose="02020603050405020304" pitchFamily="18" charset="0"/>
              </a:rPr>
              <a:t>daha önce kabul edilen personel maliyetleri ile önerilerin personel maliyetlerinin karşılaştırılmasına ve uzmanlar tarafından </a:t>
            </a:r>
            <a:r>
              <a:rPr lang="tr-TR" sz="1500" dirty="0" err="1">
                <a:latin typeface="Calibri" panose="020F0502020204030204" pitchFamily="34" charset="0"/>
                <a:ea typeface="Calibri" panose="020F0502020204030204" pitchFamily="34" charset="0"/>
                <a:cs typeface="Times New Roman" panose="02020603050405020304" pitchFamily="18" charset="0"/>
              </a:rPr>
              <a:t>Lump</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Sum</a:t>
            </a:r>
            <a:r>
              <a:rPr lang="tr-TR" sz="1500" dirty="0">
                <a:latin typeface="Calibri" panose="020F0502020204030204" pitchFamily="34" charset="0"/>
                <a:ea typeface="Calibri" panose="020F0502020204030204" pitchFamily="34" charset="0"/>
                <a:cs typeface="Times New Roman" panose="02020603050405020304" pitchFamily="18" charset="0"/>
              </a:rPr>
              <a:t> bütçelerinin makul ve aşırı olmadığının sağlanmasına yardımcı olur.</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Ayrıca, aylık ortalama EUR maliyetinin sadece 80.yüzdelik dilim üzerinde olduğu için reddedilmemesi gerektiği ve teklif aşamasında paydaşlar tarafından gerekçelendirilmesi gerektiği belirtilmiştir. Paydaşlar Lump Sum çağrılarında yüklemekte zorunlu oldukları "</a:t>
            </a:r>
            <a:r>
              <a:rPr lang="tr-TR" sz="1500" i="1" dirty="0">
                <a:latin typeface="Calibri" panose="020F0502020204030204" pitchFamily="34" charset="0"/>
                <a:ea typeface="Calibri" panose="020F0502020204030204" pitchFamily="34" charset="0"/>
                <a:cs typeface="Times New Roman" panose="02020603050405020304" pitchFamily="18" charset="0"/>
              </a:rPr>
              <a:t>Lump Sum Detailed Budget Table</a:t>
            </a:r>
            <a:r>
              <a:rPr lang="tr-TR" sz="1500" dirty="0">
                <a:latin typeface="Calibri" panose="020F0502020204030204" pitchFamily="34" charset="0"/>
                <a:ea typeface="Calibri" panose="020F0502020204030204" pitchFamily="34" charset="0"/>
                <a:cs typeface="Times New Roman" panose="02020603050405020304" pitchFamily="18" charset="0"/>
              </a:rPr>
              <a:t>" Excel’indeki yorum (any comments) kısmına gerekçelerini girebilir. </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Daha detaylı bilgi için:</a:t>
            </a:r>
          </a:p>
          <a:p>
            <a:pPr algn="just">
              <a:lnSpc>
                <a:spcPct val="115000"/>
              </a:lnSpc>
              <a:spcAft>
                <a:spcPts val="1000"/>
              </a:spcAft>
            </a:pPr>
            <a:r>
              <a:rPr lang="tr-TR" sz="15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https://ec.europa.eu/info/funding-tenders/opportunities/portal/screen/programmes/horizon/lump-sum/dashboard</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76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261232" y="343094"/>
            <a:ext cx="12338756" cy="3783728"/>
          </a:xfrm>
          <a:prstGeom prst="rect">
            <a:avLst/>
          </a:prstGeom>
        </p:spPr>
        <p:txBody>
          <a:bodyPr wrap="square">
            <a:spAutoFit/>
          </a:bodyPr>
          <a:lstStyle/>
          <a:p>
            <a:pPr lvl="0" algn="just">
              <a:lnSpc>
                <a:spcPct val="115000"/>
              </a:lnSpc>
              <a:spcAft>
                <a:spcPts val="1000"/>
              </a:spcAft>
            </a:pPr>
            <a:r>
              <a:rPr lang="tr-TR" b="1" dirty="0">
                <a:solidFill>
                  <a:srgbClr val="0000FF"/>
                </a:solidFill>
              </a:rPr>
              <a:t>EMBO Genç Araştırmacı Programına Başvurular Başladı!</a:t>
            </a:r>
          </a:p>
          <a:p>
            <a:pPr lvl="0" algn="just">
              <a:lnSpc>
                <a:spcPct val="115000"/>
              </a:lnSpc>
              <a:spcAft>
                <a:spcPts val="1000"/>
              </a:spcAft>
            </a:pPr>
            <a:r>
              <a:rPr lang="tr-TR" dirty="0">
                <a:solidFill>
                  <a:prstClr val="black"/>
                </a:solidFill>
                <a:ea typeface="Calibri" panose="020F0502020204030204" pitchFamily="34" charset="0"/>
                <a:cs typeface="Times New Roman" panose="02020603050405020304" pitchFamily="18" charset="0"/>
              </a:rPr>
              <a:t>Avrupa Moleküler Biyoloji Organizasyonu - EMBO, yaşam bilimleri alanında çalışan bilim insanlarına yönelik çeşitli burs ve destek programları yürütmektedir. Türkiye’nin de üyesi olduğu Avrupa Moleküler Biyoloji Konferansı-  EMBC üye, </a:t>
            </a:r>
            <a:r>
              <a:rPr lang="tr-TR" dirty="0" err="1">
                <a:solidFill>
                  <a:prstClr val="black"/>
                </a:solidFill>
                <a:ea typeface="Calibri" panose="020F0502020204030204" pitchFamily="34" charset="0"/>
                <a:cs typeface="Times New Roman" panose="02020603050405020304" pitchFamily="18" charset="0"/>
              </a:rPr>
              <a:t>asosye</a:t>
            </a:r>
            <a:r>
              <a:rPr lang="tr-TR" dirty="0">
                <a:solidFill>
                  <a:prstClr val="black"/>
                </a:solidFill>
                <a:ea typeface="Calibri" panose="020F0502020204030204" pitchFamily="34" charset="0"/>
                <a:cs typeface="Times New Roman" panose="02020603050405020304" pitchFamily="18" charset="0"/>
              </a:rPr>
              <a:t> ve işbirlikçi ülkeler tarafından finanse edilen bu programlar ile araştırmacılara dolaşım ve bilimsel ağ oluşturma desteği sağlamaktadır.</a:t>
            </a:r>
          </a:p>
          <a:p>
            <a:pPr lvl="0" algn="just">
              <a:lnSpc>
                <a:spcPct val="115000"/>
              </a:lnSpc>
              <a:spcAft>
                <a:spcPts val="1000"/>
              </a:spcAft>
            </a:pPr>
            <a:r>
              <a:rPr lang="tr-TR" dirty="0">
                <a:solidFill>
                  <a:prstClr val="black"/>
                </a:solidFill>
                <a:ea typeface="Calibri" panose="020F0502020204030204" pitchFamily="34" charset="0"/>
                <a:cs typeface="Times New Roman" panose="02020603050405020304" pitchFamily="18" charset="0"/>
              </a:rPr>
              <a:t>Bu desteklerden biri olan EMBO Genç Araştırmacı Programı ile EMBC üye ülkelerindeki yaşam bilimleri alanındaki en iyi genç araştırmacıları belirlerken, onlara kariyerlerinde önemli ilerleme sağlayacak, çalıştıkları alanda beceri ve bilimsel ağlarını genişletecek olanaklar sunmaktadır. </a:t>
            </a:r>
          </a:p>
          <a:p>
            <a:pPr lvl="0" algn="just">
              <a:lnSpc>
                <a:spcPct val="115000"/>
              </a:lnSpc>
              <a:spcAft>
                <a:spcPts val="1000"/>
              </a:spcAft>
            </a:pPr>
            <a:r>
              <a:rPr lang="tr-TR" dirty="0">
                <a:solidFill>
                  <a:srgbClr val="333333"/>
                </a:solidFill>
              </a:rPr>
              <a:t>Ön başvuru için son başvuru tarihi 01 Nisan 2023 olan bahse konu programa ilişkin detaylı bilgi için:</a:t>
            </a:r>
          </a:p>
          <a:p>
            <a:pPr lvl="0" algn="just">
              <a:lnSpc>
                <a:spcPct val="115000"/>
              </a:lnSpc>
              <a:spcAft>
                <a:spcPts val="1000"/>
              </a:spcAft>
            </a:pPr>
            <a:r>
              <a:rPr lang="tr-TR" dirty="0">
                <a:solidFill>
                  <a:prstClr val="black"/>
                </a:solidFill>
                <a:ea typeface="Calibri" panose="020F0502020204030204" pitchFamily="34" charset="0"/>
                <a:cs typeface="Times New Roman" panose="02020603050405020304" pitchFamily="18" charset="0"/>
                <a:hlinkClick r:id="rId3"/>
              </a:rPr>
              <a:t>https://tubitak.gov.tr/tr/duyuru/embo-genc-arastirmaci-programina-basvurular-icin-son-tarih-1-nisan-2023</a:t>
            </a:r>
            <a:endParaRPr lang="tr-TR" dirty="0">
              <a:solidFill>
                <a:prstClr val="black"/>
              </a:solidFill>
              <a:ea typeface="Calibri" panose="020F0502020204030204" pitchFamily="34" charset="0"/>
              <a:cs typeface="Times New Roman" panose="02020603050405020304" pitchFamily="18" charset="0"/>
            </a:endParaRPr>
          </a:p>
          <a:p>
            <a:pPr lvl="0" algn="just">
              <a:lnSpc>
                <a:spcPct val="115000"/>
              </a:lnSpc>
              <a:spcAft>
                <a:spcPts val="1000"/>
              </a:spcAft>
            </a:pP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4"/>
          <a:stretch>
            <a:fillRect/>
          </a:stretch>
        </p:blipFill>
        <p:spPr>
          <a:xfrm>
            <a:off x="1800666" y="4434505"/>
            <a:ext cx="8953500" cy="2952750"/>
          </a:xfrm>
          <a:prstGeom prst="rect">
            <a:avLst/>
          </a:prstGeom>
        </p:spPr>
      </p:pic>
    </p:spTree>
    <p:extLst>
      <p:ext uri="{BB962C8B-B14F-4D97-AF65-F5344CB8AC3E}">
        <p14:creationId xmlns:p14="http://schemas.microsoft.com/office/powerpoint/2010/main" val="99214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5211046" cy="1110432"/>
          </a:xfrm>
          <a:prstGeom prst="rect">
            <a:avLst/>
          </a:prstGeom>
        </p:spPr>
        <p:txBody>
          <a:bodyPr wrap="square">
            <a:spAutoFit/>
          </a:bodyPr>
          <a:lstStyle/>
          <a:p>
            <a:r>
              <a:rPr lang="en-US" sz="3308" b="1" dirty="0">
                <a:solidFill>
                  <a:srgbClr val="2E2F2E"/>
                </a:solidFill>
                <a:cs typeface="Arial" panose="020B0604020202020204" pitchFamily="34" charset="0"/>
              </a:rPr>
              <a:t>D) </a:t>
            </a:r>
            <a:r>
              <a:rPr lang="tr-TR" sz="3308" b="1" dirty="0">
                <a:solidFill>
                  <a:srgbClr val="2E2F2E"/>
                </a:solidFill>
                <a:ea typeface="Times New Roman" panose="02020603050405020304" pitchFamily="18" charset="0"/>
                <a:cs typeface="Arial" panose="020B0604020202020204" pitchFamily="34" charset="0"/>
              </a:rPr>
              <a:t>BİLGİ GÜNLERİ VE </a:t>
            </a:r>
          </a:p>
          <a:p>
            <a:r>
              <a:rPr lang="tr-TR" sz="3308" b="1" dirty="0">
                <a:solidFill>
                  <a:srgbClr val="2E2F2E"/>
                </a:solidFill>
                <a:ea typeface="Times New Roman" panose="02020603050405020304" pitchFamily="18" charset="0"/>
                <a:cs typeface="Arial" panose="020B0604020202020204" pitchFamily="34" charset="0"/>
              </a:rPr>
              <a:t>PROJE PAZARLARI</a:t>
            </a:r>
          </a:p>
        </p:txBody>
      </p:sp>
    </p:spTree>
    <p:extLst>
      <p:ext uri="{BB962C8B-B14F-4D97-AF65-F5344CB8AC3E}">
        <p14:creationId xmlns:p14="http://schemas.microsoft.com/office/powerpoint/2010/main" val="321678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4CE14-E5C3-D64C-B5EF-2A987D6931C2}"/>
              </a:ext>
            </a:extLst>
          </p:cNvPr>
          <p:cNvSpPr/>
          <p:nvPr/>
        </p:nvSpPr>
        <p:spPr>
          <a:xfrm>
            <a:off x="6386945" y="1306988"/>
            <a:ext cx="5284355" cy="800219"/>
          </a:xfrm>
          <a:prstGeom prst="rect">
            <a:avLst/>
          </a:prstGeom>
        </p:spPr>
        <p:txBody>
          <a:bodyPr wrap="square" numCol="1" spcCol="180000">
            <a:spAutoFit/>
          </a:bodyPr>
          <a:lstStyle/>
          <a:p>
            <a:pPr algn="just"/>
            <a:endParaRPr lang="en-US" sz="1600" dirty="0"/>
          </a:p>
          <a:p>
            <a:pPr algn="just"/>
            <a:endParaRPr lang="en-US" sz="1600" dirty="0"/>
          </a:p>
          <a:p>
            <a:pPr algn="just"/>
            <a:endParaRPr lang="en-US" sz="1400" dirty="0"/>
          </a:p>
        </p:txBody>
      </p:sp>
      <p:sp>
        <p:nvSpPr>
          <p:cNvPr id="9" name="Rectangle 1">
            <a:extLst>
              <a:ext uri="{FF2B5EF4-FFF2-40B4-BE49-F238E27FC236}">
                <a16:creationId xmlns:a16="http://schemas.microsoft.com/office/drawing/2014/main" id="{800F3CBA-B440-4E13-ABDC-389ACA62738B}"/>
              </a:ext>
            </a:extLst>
          </p:cNvPr>
          <p:cNvSpPr/>
          <p:nvPr/>
        </p:nvSpPr>
        <p:spPr>
          <a:xfrm>
            <a:off x="6386946" y="2507673"/>
            <a:ext cx="4294910" cy="800219"/>
          </a:xfrm>
          <a:prstGeom prst="rect">
            <a:avLst/>
          </a:prstGeom>
        </p:spPr>
        <p:txBody>
          <a:bodyPr wrap="square" numCol="1" spcCol="180000">
            <a:spAutoFit/>
          </a:bodyPr>
          <a:lstStyle/>
          <a:p>
            <a:pPr algn="just"/>
            <a:endParaRPr lang="en-US" sz="1600" dirty="0"/>
          </a:p>
          <a:p>
            <a:pPr algn="just"/>
            <a:r>
              <a:rPr lang="en-US" sz="1600" dirty="0"/>
              <a:t> </a:t>
            </a:r>
          </a:p>
          <a:p>
            <a:pPr algn="just"/>
            <a:endParaRPr lang="en-US" sz="1400" dirty="0"/>
          </a:p>
        </p:txBody>
      </p:sp>
      <p:sp>
        <p:nvSpPr>
          <p:cNvPr id="3" name="Dikdörtgen 2"/>
          <p:cNvSpPr/>
          <p:nvPr/>
        </p:nvSpPr>
        <p:spPr>
          <a:xfrm>
            <a:off x="1" y="349956"/>
            <a:ext cx="12406488" cy="4247317"/>
          </a:xfrm>
          <a:prstGeom prst="rect">
            <a:avLst/>
          </a:prstGeom>
        </p:spPr>
        <p:txBody>
          <a:bodyPr wrap="square">
            <a:spAutoFit/>
          </a:bodyPr>
          <a:lstStyle/>
          <a:p>
            <a:r>
              <a:rPr lang="tr-TR" b="1" dirty="0">
                <a:solidFill>
                  <a:srgbClr val="0000FF"/>
                </a:solidFill>
              </a:rPr>
              <a:t>Kültürel Miras için Avrupa İşbirliği Bulutu" Bilgi Günü ve Proje Pazarı</a:t>
            </a:r>
          </a:p>
          <a:p>
            <a:endParaRPr lang="tr-TR" dirty="0"/>
          </a:p>
          <a:p>
            <a:pPr algn="just"/>
            <a:r>
              <a:rPr lang="tr-TR" dirty="0"/>
              <a:t>Ufuk Avrupa Programı Kültür, Yaratıcılık ve Kapsayıcı Toplumlar Kümesi altında "Kültürel Miras için Avrupa İşbirliği Bulutu" 2023 çağrıları 10 Ocak 2023 tarihinde açılmış olup 21 Eylül 2023 tarihinde kapanacaktır. Çağrı altında iki başlıkta proje önerileri desteklenecektir. </a:t>
            </a:r>
          </a:p>
          <a:p>
            <a:pPr algn="just"/>
            <a:endParaRPr lang="tr-TR" dirty="0"/>
          </a:p>
          <a:p>
            <a:pPr algn="just"/>
            <a:r>
              <a:rPr lang="tr-TR" dirty="0"/>
              <a:t>- HORIZON-CL2-2023-HERITAGE-ECCCH-01-01: A </a:t>
            </a:r>
            <a:r>
              <a:rPr lang="tr-TR" dirty="0" err="1"/>
              <a:t>European</a:t>
            </a:r>
            <a:r>
              <a:rPr lang="tr-TR" dirty="0"/>
              <a:t> </a:t>
            </a:r>
            <a:r>
              <a:rPr lang="tr-TR" dirty="0" err="1"/>
              <a:t>Collaborative</a:t>
            </a:r>
            <a:r>
              <a:rPr lang="tr-TR" dirty="0"/>
              <a:t> </a:t>
            </a:r>
            <a:r>
              <a:rPr lang="tr-TR" dirty="0" err="1"/>
              <a:t>Cloud</a:t>
            </a:r>
            <a:r>
              <a:rPr lang="tr-TR" dirty="0"/>
              <a:t> </a:t>
            </a:r>
            <a:r>
              <a:rPr lang="tr-TR" dirty="0" err="1"/>
              <a:t>for</a:t>
            </a:r>
            <a:r>
              <a:rPr lang="tr-TR" dirty="0"/>
              <a:t> </a:t>
            </a:r>
            <a:r>
              <a:rPr lang="tr-TR" dirty="0" err="1"/>
              <a:t>Cultural</a:t>
            </a:r>
            <a:r>
              <a:rPr lang="tr-TR" dirty="0"/>
              <a:t> </a:t>
            </a:r>
            <a:r>
              <a:rPr lang="tr-TR" dirty="0" err="1"/>
              <a:t>Heritage</a:t>
            </a:r>
            <a:endParaRPr lang="tr-TR" dirty="0"/>
          </a:p>
          <a:p>
            <a:pPr algn="just"/>
            <a:r>
              <a:rPr lang="tr-TR" dirty="0"/>
              <a:t>- HORIZON-CL2-2023-HERITAGE-ECCCH-01-02: A </a:t>
            </a:r>
            <a:r>
              <a:rPr lang="tr-TR" dirty="0" err="1"/>
              <a:t>European</a:t>
            </a:r>
            <a:r>
              <a:rPr lang="tr-TR" dirty="0"/>
              <a:t> </a:t>
            </a:r>
            <a:r>
              <a:rPr lang="tr-TR" dirty="0" err="1"/>
              <a:t>Collaborative</a:t>
            </a:r>
            <a:r>
              <a:rPr lang="tr-TR" dirty="0"/>
              <a:t> </a:t>
            </a:r>
            <a:r>
              <a:rPr lang="tr-TR" dirty="0" err="1"/>
              <a:t>Cloud</a:t>
            </a:r>
            <a:r>
              <a:rPr lang="tr-TR" dirty="0"/>
              <a:t> </a:t>
            </a:r>
            <a:r>
              <a:rPr lang="tr-TR" dirty="0" err="1"/>
              <a:t>for</a:t>
            </a:r>
            <a:r>
              <a:rPr lang="tr-TR" dirty="0"/>
              <a:t> </a:t>
            </a:r>
            <a:r>
              <a:rPr lang="tr-TR" dirty="0" err="1"/>
              <a:t>Cultural</a:t>
            </a:r>
            <a:r>
              <a:rPr lang="tr-TR" dirty="0"/>
              <a:t> </a:t>
            </a:r>
            <a:r>
              <a:rPr lang="tr-TR" dirty="0" err="1"/>
              <a:t>Heritage</a:t>
            </a:r>
            <a:r>
              <a:rPr lang="tr-TR" dirty="0"/>
              <a:t> – </a:t>
            </a:r>
            <a:r>
              <a:rPr lang="tr-TR" dirty="0" err="1"/>
              <a:t>Innovative</a:t>
            </a:r>
            <a:r>
              <a:rPr lang="tr-TR" dirty="0"/>
              <a:t> </a:t>
            </a:r>
            <a:r>
              <a:rPr lang="tr-TR" dirty="0" err="1"/>
              <a:t>tools</a:t>
            </a:r>
            <a:r>
              <a:rPr lang="tr-TR" dirty="0"/>
              <a:t> </a:t>
            </a:r>
            <a:r>
              <a:rPr lang="tr-TR" dirty="0" err="1"/>
              <a:t>for</a:t>
            </a:r>
            <a:r>
              <a:rPr lang="tr-TR" dirty="0"/>
              <a:t> </a:t>
            </a:r>
            <a:r>
              <a:rPr lang="tr-TR" dirty="0" err="1"/>
              <a:t>digitising</a:t>
            </a:r>
            <a:r>
              <a:rPr lang="tr-TR" dirty="0"/>
              <a:t> </a:t>
            </a:r>
            <a:r>
              <a:rPr lang="tr-TR" dirty="0" err="1"/>
              <a:t>cultural</a:t>
            </a:r>
            <a:r>
              <a:rPr lang="tr-TR" dirty="0"/>
              <a:t> </a:t>
            </a:r>
            <a:r>
              <a:rPr lang="tr-TR" dirty="0" err="1"/>
              <a:t>heritage</a:t>
            </a:r>
            <a:r>
              <a:rPr lang="tr-TR" dirty="0"/>
              <a:t> </a:t>
            </a:r>
            <a:r>
              <a:rPr lang="tr-TR" dirty="0" err="1"/>
              <a:t>objects</a:t>
            </a:r>
            <a:endParaRPr lang="tr-TR" dirty="0"/>
          </a:p>
          <a:p>
            <a:pPr algn="just"/>
            <a:endParaRPr lang="tr-TR" dirty="0"/>
          </a:p>
          <a:p>
            <a:pPr algn="just"/>
            <a:r>
              <a:rPr lang="tr-TR" dirty="0"/>
              <a:t>Bu iki konu başlığına yönelik çevrim içi Bilgi Günü ve Proje Pazarı 28 Mart 2023 tarihinde düzenlenecektir. </a:t>
            </a:r>
          </a:p>
          <a:p>
            <a:pPr algn="just"/>
            <a:endParaRPr lang="tr-TR" dirty="0"/>
          </a:p>
          <a:p>
            <a:pPr algn="just"/>
            <a:r>
              <a:rPr lang="tr-TR" dirty="0"/>
              <a:t>Sabah oturumunda düzenlenecek bilgi günü etkinliğine kayıt yaptırmak için https://research-innovation-community.ec.europa.eu/events/ceVMtSawCnqwI4hGKBrhO/overview adresini ve öğleden sonra düzenlenecek proje pazarına kayıt yaptırmak için ise https://cluster-2-brokerage-event.b2match.io/ adresini ziyaret edebilirsiniz.</a:t>
            </a:r>
          </a:p>
        </p:txBody>
      </p:sp>
      <p:pic>
        <p:nvPicPr>
          <p:cNvPr id="4" name="Resim 3"/>
          <p:cNvPicPr>
            <a:picLocks noChangeAspect="1"/>
          </p:cNvPicPr>
          <p:nvPr/>
        </p:nvPicPr>
        <p:blipFill>
          <a:blip r:embed="rId4"/>
          <a:stretch>
            <a:fillRect/>
          </a:stretch>
        </p:blipFill>
        <p:spPr>
          <a:xfrm>
            <a:off x="2020711" y="4997739"/>
            <a:ext cx="7823199" cy="2940920"/>
          </a:xfrm>
          <a:prstGeom prst="rect">
            <a:avLst/>
          </a:prstGeom>
        </p:spPr>
      </p:pic>
    </p:spTree>
    <p:extLst>
      <p:ext uri="{BB962C8B-B14F-4D97-AF65-F5344CB8AC3E}">
        <p14:creationId xmlns:p14="http://schemas.microsoft.com/office/powerpoint/2010/main" val="4138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5955547" cy="1110432"/>
          </a:xfrm>
          <a:prstGeom prst="rect">
            <a:avLst/>
          </a:prstGeom>
        </p:spPr>
        <p:txBody>
          <a:bodyPr wrap="square">
            <a:spAutoFit/>
          </a:bodyPr>
          <a:lstStyle/>
          <a:p>
            <a:r>
              <a:rPr lang="en-US" sz="3308" b="1" dirty="0">
                <a:solidFill>
                  <a:srgbClr val="2E2F2E"/>
                </a:solidFill>
                <a:cs typeface="Arial" panose="020B0604020202020204" pitchFamily="34" charset="0"/>
              </a:rPr>
              <a:t>E) HORİZON EUROPE </a:t>
            </a:r>
            <a:r>
              <a:rPr lang="en-US" sz="3308" b="1" dirty="0">
                <a:solidFill>
                  <a:srgbClr val="2E2F2E"/>
                </a:solidFill>
              </a:rPr>
              <a:t>PROGRAMI ÇAĞRILARI </a:t>
            </a:r>
            <a:endParaRPr lang="tr-TR" sz="3308" b="1" dirty="0">
              <a:solidFill>
                <a:srgbClr val="2E2F2E"/>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858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5060937" y="383823"/>
            <a:ext cx="6699553" cy="7540526"/>
          </a:xfrm>
          <a:prstGeom prst="rect">
            <a:avLst/>
          </a:prstGeom>
        </p:spPr>
        <p:txBody>
          <a:bodyPr wrap="square">
            <a:spAutoFit/>
          </a:bodyPr>
          <a:lstStyle/>
          <a:p>
            <a:r>
              <a:rPr lang="tr-TR" sz="1800" b="1" dirty="0" err="1">
                <a:solidFill>
                  <a:srgbClr val="0000FF"/>
                </a:solidFill>
              </a:rPr>
              <a:t>Horizon</a:t>
            </a:r>
            <a:r>
              <a:rPr lang="tr-TR" sz="1800" b="1" dirty="0">
                <a:solidFill>
                  <a:srgbClr val="0000FF"/>
                </a:solidFill>
              </a:rPr>
              <a:t> Europe Programı Çağrıları Açıldı:</a:t>
            </a:r>
          </a:p>
          <a:p>
            <a:endParaRPr lang="tr-TR" sz="1800" b="1" dirty="0"/>
          </a:p>
          <a:p>
            <a:pPr algn="just"/>
            <a:r>
              <a:rPr lang="tr-TR" sz="1600" dirty="0">
                <a:latin typeface="Calibri" panose="020F0502020204030204" pitchFamily="34" charset="0"/>
                <a:cs typeface="Calibri" panose="020F0502020204030204" pitchFamily="34" charset="0"/>
              </a:rPr>
              <a:t>Avrupa Birliği 9. Çerçeve Programı olan Ufuk Avrupa ile 2021-2027 yılları arasında 95,5 milyar </a:t>
            </a:r>
            <a:r>
              <a:rPr lang="tr-TR" sz="1600" dirty="0" err="1">
                <a:latin typeface="Calibri" panose="020F0502020204030204" pitchFamily="34" charset="0"/>
                <a:cs typeface="Calibri" panose="020F0502020204030204" pitchFamily="34" charset="0"/>
              </a:rPr>
              <a:t>Avro'luk</a:t>
            </a:r>
            <a:r>
              <a:rPr lang="tr-TR" sz="1600" dirty="0">
                <a:latin typeface="Calibri" panose="020F0502020204030204" pitchFamily="34" charset="0"/>
                <a:cs typeface="Calibri" panose="020F0502020204030204" pitchFamily="34" charset="0"/>
              </a:rPr>
              <a:t> bütçeyle bilim ve yenilik faaliyetlerinin desteklenmesi hedeflenmektedir.</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Ufuk Avrupa bileşenleri altında yer alan küme, alan ve misyonlarda 2021 yılı çağrıları 24 Haziran 2021 tarihi itibariyle açılmıştır. Çağrı duyurularına Avrupa Komisyonunun Fonlama ve İhale </a:t>
            </a:r>
            <a:r>
              <a:rPr lang="tr-TR" sz="1600" dirty="0" err="1">
                <a:latin typeface="Calibri" panose="020F0502020204030204" pitchFamily="34" charset="0"/>
                <a:cs typeface="Calibri" panose="020F0502020204030204" pitchFamily="34" charset="0"/>
              </a:rPr>
              <a:t>Portalı</a:t>
            </a:r>
            <a:r>
              <a:rPr lang="tr-TR" sz="1600" dirty="0">
                <a:latin typeface="Calibri" panose="020F0502020204030204" pitchFamily="34" charset="0"/>
                <a:cs typeface="Calibri" panose="020F0502020204030204" pitchFamily="34" charset="0"/>
              </a:rPr>
              <a:t> üzerinden çağrı sayfasındaki arama motoru ve ilgili filtreler kullanılarak erişilebilir.</a:t>
            </a:r>
          </a:p>
          <a:p>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Ufuk Avrupa Programı kapsamında, AB Çerçeve Programlarının topluma daha iyi anlatılabilmesi, daha ölçülebilir hedefler dahilinde değerlendirilebilmesi amacıyla Avrupa Komisyonu tarafından misyonlar oluşturulmuştur. Misyonlar karşı karşıya olduğumuz zorlukların bazılarına belirli bir bütçe ile ve belirlenmiş bir sürede çözümler sunmayı amaçlamaktadır. Komisyon tarafından belirlenen 5 misyon aşağıda belirtilmektedir.</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Kanser Misyonu: </a:t>
            </a:r>
            <a:r>
              <a:rPr lang="tr-TR" sz="1600" dirty="0" err="1">
                <a:latin typeface="Calibri" panose="020F0502020204030204" pitchFamily="34" charset="0"/>
                <a:cs typeface="Calibri" panose="020F0502020204030204" pitchFamily="34" charset="0"/>
              </a:rPr>
              <a:t>Conquering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Cancer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Mission</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Possible</a:t>
            </a:r>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İklim Değişikliği Misyonu: </a:t>
            </a:r>
            <a:r>
              <a:rPr lang="tr-TR" sz="1600" dirty="0" err="1">
                <a:latin typeface="Calibri" panose="020F0502020204030204" pitchFamily="34" charset="0"/>
                <a:cs typeface="Calibri" panose="020F0502020204030204" pitchFamily="34" charset="0"/>
              </a:rPr>
              <a:t>Accelerating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transition</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to</a:t>
            </a:r>
            <a:r>
              <a:rPr lang="tr-TR" sz="1600" dirty="0">
                <a:latin typeface="Calibri" panose="020F0502020204030204" pitchFamily="34" charset="0"/>
                <a:cs typeface="Calibri" panose="020F0502020204030204" pitchFamily="34" charset="0"/>
              </a:rPr>
              <a:t> a </a:t>
            </a:r>
            <a:r>
              <a:rPr lang="tr-TR" sz="1600" dirty="0" err="1">
                <a:latin typeface="Calibri" panose="020F0502020204030204" pitchFamily="34" charset="0"/>
                <a:cs typeface="Calibri" panose="020F0502020204030204" pitchFamily="34" charset="0"/>
              </a:rPr>
              <a:t>climate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prepared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resilient</a:t>
            </a:r>
            <a:r>
              <a:rPr lang="tr-TR" sz="1600" dirty="0">
                <a:latin typeface="Calibri" panose="020F0502020204030204" pitchFamily="34" charset="0"/>
                <a:cs typeface="Calibri" panose="020F0502020204030204" pitchFamily="34" charset="0"/>
              </a:rPr>
              <a:t> Europe</a:t>
            </a:r>
          </a:p>
          <a:p>
            <a:r>
              <a:rPr lang="tr-TR" sz="1600" dirty="0">
                <a:latin typeface="Calibri" panose="020F0502020204030204" pitchFamily="34" charset="0"/>
                <a:cs typeface="Calibri" panose="020F0502020204030204" pitchFamily="34" charset="0"/>
              </a:rPr>
              <a:t>•	Okyanus ve Sular Misyonu: </a:t>
            </a:r>
            <a:r>
              <a:rPr lang="tr-TR" sz="1600" dirty="0" err="1">
                <a:latin typeface="Calibri" panose="020F0502020204030204" pitchFamily="34" charset="0"/>
                <a:cs typeface="Calibri" panose="020F0502020204030204" pitchFamily="34" charset="0"/>
              </a:rPr>
              <a:t>Regenerating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our</a:t>
            </a:r>
            <a:r>
              <a:rPr lang="tr-TR" sz="1600" dirty="0">
                <a:latin typeface="Calibri" panose="020F0502020204030204" pitchFamily="34" charset="0"/>
                <a:cs typeface="Calibri" panose="020F0502020204030204" pitchFamily="34" charset="0"/>
              </a:rPr>
              <a:t> Ocean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Waters</a:t>
            </a:r>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İklim Nötr ve Akıllı Şehirler Misyonu: 100 </a:t>
            </a:r>
            <a:r>
              <a:rPr lang="tr-TR" sz="1600" dirty="0" err="1">
                <a:latin typeface="Calibri" panose="020F0502020204030204" pitchFamily="34" charset="0"/>
                <a:cs typeface="Calibri" panose="020F0502020204030204" pitchFamily="34" charset="0"/>
              </a:rPr>
              <a:t>Climate-Neutral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Cities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by</a:t>
            </a:r>
            <a:r>
              <a:rPr lang="tr-TR" sz="1600" dirty="0">
                <a:latin typeface="Calibri" panose="020F0502020204030204" pitchFamily="34" charset="0"/>
                <a:cs typeface="Calibri" panose="020F0502020204030204" pitchFamily="34" charset="0"/>
              </a:rPr>
              <a:t> 2030 - </a:t>
            </a:r>
            <a:r>
              <a:rPr lang="tr-TR" sz="1600" dirty="0" err="1">
                <a:latin typeface="Calibri" panose="020F0502020204030204" pitchFamily="34" charset="0"/>
                <a:cs typeface="Calibri" panose="020F0502020204030204" pitchFamily="34" charset="0"/>
              </a:rPr>
              <a:t>by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for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citizens</a:t>
            </a:r>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Toprak Sağlığı ve Gıda Misyonu: </a:t>
            </a:r>
            <a:r>
              <a:rPr lang="tr-TR" sz="1600" dirty="0" err="1">
                <a:latin typeface="Calibri" panose="020F0502020204030204" pitchFamily="34" charset="0"/>
                <a:cs typeface="Calibri" panose="020F0502020204030204" pitchFamily="34" charset="0"/>
              </a:rPr>
              <a:t>Caring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for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Soil</a:t>
            </a:r>
            <a:r>
              <a:rPr lang="tr-TR" sz="1600" dirty="0">
                <a:latin typeface="Calibri" panose="020F0502020204030204" pitchFamily="34" charset="0"/>
                <a:cs typeface="Calibri" panose="020F0502020204030204" pitchFamily="34" charset="0"/>
              </a:rPr>
              <a:t> is </a:t>
            </a:r>
            <a:r>
              <a:rPr lang="tr-TR" sz="1600" dirty="0" err="1">
                <a:latin typeface="Calibri" panose="020F0502020204030204" pitchFamily="34" charset="0"/>
                <a:cs typeface="Calibri" panose="020F0502020204030204" pitchFamily="34" charset="0"/>
              </a:rPr>
              <a:t>Caring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for</a:t>
            </a:r>
            <a:r>
              <a:rPr lang="tr-TR" sz="1600" dirty="0">
                <a:latin typeface="Calibri" panose="020F0502020204030204" pitchFamily="34" charset="0"/>
                <a:cs typeface="Calibri" panose="020F0502020204030204" pitchFamily="34" charset="0"/>
              </a:rPr>
              <a:t> Life</a:t>
            </a:r>
          </a:p>
          <a:p>
            <a:endParaRPr lang="tr-TR" sz="1600" dirty="0">
              <a:latin typeface="Calibri" panose="020F0502020204030204" pitchFamily="34" charset="0"/>
              <a:cs typeface="Calibri" panose="020F0502020204030204" pitchFamily="34" charset="0"/>
            </a:endParaRPr>
          </a:p>
          <a:p>
            <a:pPr lvl="0"/>
            <a:r>
              <a:rPr lang="tr-TR" sz="1600" b="1" dirty="0">
                <a:solidFill>
                  <a:prstClr val="black"/>
                </a:solidFill>
                <a:latin typeface="Calibri" panose="020F0502020204030204" pitchFamily="34" charset="0"/>
                <a:cs typeface="Calibri" panose="020F0502020204030204" pitchFamily="34" charset="0"/>
              </a:rPr>
              <a:t>Yeni Dönemde Açılan Çağrılar için:</a:t>
            </a:r>
          </a:p>
          <a:p>
            <a:pPr lvl="0"/>
            <a:r>
              <a:rPr lang="tr-TR" sz="1600" dirty="0">
                <a:hlinkClick r:id="rId3"/>
              </a:rPr>
              <a:t>https://docs.google.com/document/d/1w8BK6LBK70LuWgS78vG0bi--9pEfevvU/edit</a:t>
            </a:r>
            <a:endParaRPr lang="tr-TR" sz="1600" dirty="0"/>
          </a:p>
          <a:p>
            <a:pPr lvl="0"/>
            <a:endParaRPr lang="tr-TR" sz="1600" u="sng" dirty="0"/>
          </a:p>
        </p:txBody>
      </p:sp>
      <p:pic>
        <p:nvPicPr>
          <p:cNvPr id="2" name="Resim 1">
            <a:extLst>
              <a:ext uri="{FF2B5EF4-FFF2-40B4-BE49-F238E27FC236}">
                <a16:creationId xmlns:a16="http://schemas.microsoft.com/office/drawing/2014/main" id="{1DE90A4D-AD61-4460-BBA0-A871C16A5241}"/>
              </a:ext>
            </a:extLst>
          </p:cNvPr>
          <p:cNvPicPr>
            <a:picLocks noChangeAspect="1"/>
          </p:cNvPicPr>
          <p:nvPr/>
        </p:nvPicPr>
        <p:blipFill>
          <a:blip r:embed="rId4"/>
          <a:stretch>
            <a:fillRect/>
          </a:stretch>
        </p:blipFill>
        <p:spPr>
          <a:xfrm>
            <a:off x="87085" y="1348384"/>
            <a:ext cx="4973852" cy="4239616"/>
          </a:xfrm>
          <a:prstGeom prst="rect">
            <a:avLst/>
          </a:prstGeom>
        </p:spPr>
      </p:pic>
    </p:spTree>
    <p:extLst>
      <p:ext uri="{BB962C8B-B14F-4D97-AF65-F5344CB8AC3E}">
        <p14:creationId xmlns:p14="http://schemas.microsoft.com/office/powerpoint/2010/main" val="373750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12599988" cy="601383"/>
          </a:xfrm>
          <a:prstGeom prst="rect">
            <a:avLst/>
          </a:prstGeom>
        </p:spPr>
        <p:txBody>
          <a:bodyPr wrap="square">
            <a:spAutoFit/>
          </a:bodyPr>
          <a:lstStyle/>
          <a:p>
            <a:r>
              <a:rPr lang="en-US" sz="3308" b="1" dirty="0">
                <a:solidFill>
                  <a:srgbClr val="2E2F2E"/>
                </a:solidFill>
                <a:cs typeface="Arial" panose="020B0604020202020204" pitchFamily="34" charset="0"/>
              </a:rPr>
              <a:t>F) </a:t>
            </a:r>
            <a:r>
              <a:rPr lang="en-US" sz="3308" b="1" dirty="0">
                <a:solidFill>
                  <a:srgbClr val="2E2F2E"/>
                </a:solidFill>
              </a:rPr>
              <a:t>İKİLİ İŞBİRLİKLERİ</a:t>
            </a:r>
            <a:endParaRPr lang="tr-TR" sz="3308" b="1" dirty="0">
              <a:solidFill>
                <a:srgbClr val="2E2F2E"/>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0444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080000" y="169334"/>
            <a:ext cx="7349067" cy="2706895"/>
          </a:xfrm>
          <a:prstGeom prst="rect">
            <a:avLst/>
          </a:prstGeom>
        </p:spPr>
        <p:txBody>
          <a:bodyPr wrap="square">
            <a:spAutoFit/>
          </a:bodyPr>
          <a:lstStyle/>
          <a:p>
            <a:pPr>
              <a:lnSpc>
                <a:spcPct val="115000"/>
              </a:lnSpc>
              <a:spcAft>
                <a:spcPts val="1000"/>
              </a:spcAft>
            </a:pPr>
            <a:endParaRPr lang="tr-T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tr-TR"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tr-TR" sz="16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sz="1600" b="1" dirty="0">
                <a:latin typeface="Calibri" panose="020F0502020204030204" pitchFamily="34" charset="0"/>
                <a:ea typeface="Times New Roman" panose="02020603050405020304" pitchFamily="18" charset="0"/>
                <a:cs typeface="Times New Roman" panose="02020603050405020304" pitchFamily="18" charset="0"/>
              </a:rPr>
              <a:t> </a:t>
            </a: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396104" y="2370667"/>
            <a:ext cx="3957389" cy="3411802"/>
          </a:xfrm>
          <a:prstGeom prst="rect">
            <a:avLst/>
          </a:prstGeom>
        </p:spPr>
      </p:pic>
      <p:sp>
        <p:nvSpPr>
          <p:cNvPr id="3" name="Dikdörtgen 2"/>
          <p:cNvSpPr/>
          <p:nvPr/>
        </p:nvSpPr>
        <p:spPr>
          <a:xfrm>
            <a:off x="4492979" y="169334"/>
            <a:ext cx="8107010" cy="7936019"/>
          </a:xfrm>
          <a:prstGeom prst="rect">
            <a:avLst/>
          </a:prstGeom>
        </p:spPr>
        <p:txBody>
          <a:bodyPr wrap="square">
            <a:spAutoFit/>
          </a:bodyPr>
          <a:lstStyle/>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TÜBİTAK-Malta Bilim ve Teknoloji Konseyi (MCST) İkili İş Birliği Programı 2023 Yılı Çağrısı Başvuruya Açıldı!</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TÜBİTAK ile Malta Bilim ve Teknoloji Konseyi (Malta </a:t>
            </a:r>
            <a:r>
              <a:rPr lang="tr-TR" dirty="0" err="1">
                <a:latin typeface="Calibri" panose="020F0502020204030204" pitchFamily="34" charset="0"/>
                <a:ea typeface="Calibri" panose="020F0502020204030204" pitchFamily="34" charset="0"/>
                <a:cs typeface="Times New Roman" panose="02020603050405020304" pitchFamily="18" charset="0"/>
              </a:rPr>
              <a:t>Council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for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Science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Technology</a:t>
            </a:r>
            <a:r>
              <a:rPr lang="tr-TR" dirty="0">
                <a:latin typeface="Calibri" panose="020F0502020204030204" pitchFamily="34" charset="0"/>
                <a:ea typeface="Calibri" panose="020F0502020204030204" pitchFamily="34" charset="0"/>
                <a:cs typeface="Times New Roman" panose="02020603050405020304" pitchFamily="18" charset="0"/>
              </a:rPr>
              <a:t>-MCST) arasındaki mevcut iş birliği protokolü çerçevesinde ortak projeler desteklenecektir. </a:t>
            </a: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Ortak proje önermek isteyen Türkiye'deki bilim insanlarının, projeyi birlikte gerçekleştirecekleri Malta’daki bilim insanları ile "proje ortağı" olarak anlaşmaları gerekmektedir. Tek taraflı proje başvuruları kabul edilmemektedir.</a:t>
            </a: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Çağrı kapsamında aşağıdaki alanlarda başvuru gerçekleştirilebilecektir:</a:t>
            </a: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Su Yönetimi</a:t>
            </a:r>
            <a:br>
              <a:rPr lang="tr-TR" b="1" dirty="0">
                <a:latin typeface="Calibri" panose="020F0502020204030204" pitchFamily="34" charset="0"/>
                <a:ea typeface="Calibri" panose="020F0502020204030204" pitchFamily="34" charset="0"/>
                <a:cs typeface="Times New Roman" panose="02020603050405020304" pitchFamily="18" charset="0"/>
              </a:rPr>
            </a:br>
            <a:r>
              <a:rPr lang="tr-TR" b="1" dirty="0">
                <a:latin typeface="Calibri" panose="020F0502020204030204" pitchFamily="34" charset="0"/>
                <a:ea typeface="Calibri" panose="020F0502020204030204" pitchFamily="34" charset="0"/>
                <a:cs typeface="Times New Roman" panose="02020603050405020304" pitchFamily="18" charset="0"/>
              </a:rPr>
              <a:t>•    Tarım Sistemleri</a:t>
            </a:r>
            <a:br>
              <a:rPr lang="tr-TR" b="1" dirty="0">
                <a:latin typeface="Calibri" panose="020F0502020204030204" pitchFamily="34" charset="0"/>
                <a:ea typeface="Calibri" panose="020F0502020204030204" pitchFamily="34" charset="0"/>
                <a:cs typeface="Times New Roman" panose="02020603050405020304" pitchFamily="18" charset="0"/>
              </a:rPr>
            </a:br>
            <a:r>
              <a:rPr lang="tr-TR" b="1" dirty="0">
                <a:latin typeface="Calibri" panose="020F0502020204030204" pitchFamily="34" charset="0"/>
                <a:ea typeface="Calibri" panose="020F0502020204030204" pitchFamily="34" charset="0"/>
                <a:cs typeface="Times New Roman" panose="02020603050405020304" pitchFamily="18" charset="0"/>
              </a:rPr>
              <a:t>•    Tarımsal Gıda Değer Zinciri</a:t>
            </a:r>
            <a:br>
              <a:rPr lang="tr-TR" b="1" dirty="0">
                <a:latin typeface="Calibri" panose="020F0502020204030204" pitchFamily="34" charset="0"/>
                <a:ea typeface="Calibri" panose="020F0502020204030204" pitchFamily="34" charset="0"/>
                <a:cs typeface="Times New Roman" panose="02020603050405020304" pitchFamily="18" charset="0"/>
              </a:rPr>
            </a:br>
            <a:r>
              <a:rPr lang="tr-TR" b="1" dirty="0">
                <a:latin typeface="Calibri" panose="020F0502020204030204" pitchFamily="34" charset="0"/>
                <a:ea typeface="Calibri" panose="020F0502020204030204" pitchFamily="34" charset="0"/>
                <a:cs typeface="Times New Roman" panose="02020603050405020304" pitchFamily="18" charset="0"/>
              </a:rPr>
              <a:t>•    Dijital Teknolojiler</a:t>
            </a:r>
            <a:br>
              <a:rPr lang="tr-TR" b="1" dirty="0">
                <a:latin typeface="Calibri" panose="020F0502020204030204" pitchFamily="34" charset="0"/>
                <a:ea typeface="Calibri" panose="020F0502020204030204" pitchFamily="34" charset="0"/>
                <a:cs typeface="Times New Roman" panose="02020603050405020304" pitchFamily="18" charset="0"/>
              </a:rPr>
            </a:br>
            <a:r>
              <a:rPr lang="tr-TR" b="1" dirty="0">
                <a:latin typeface="Calibri" panose="020F0502020204030204" pitchFamily="34" charset="0"/>
                <a:ea typeface="Calibri" panose="020F0502020204030204" pitchFamily="34" charset="0"/>
                <a:cs typeface="Times New Roman" panose="02020603050405020304" pitchFamily="18" charset="0"/>
              </a:rPr>
              <a:t>•    Akıllı İmalat</a:t>
            </a:r>
            <a:br>
              <a:rPr lang="tr-TR" b="1" dirty="0">
                <a:latin typeface="Calibri" panose="020F0502020204030204" pitchFamily="34" charset="0"/>
                <a:ea typeface="Calibri" panose="020F0502020204030204" pitchFamily="34" charset="0"/>
                <a:cs typeface="Times New Roman" panose="02020603050405020304" pitchFamily="18" charset="0"/>
              </a:rPr>
            </a:br>
            <a:r>
              <a:rPr lang="tr-TR" b="1" dirty="0">
                <a:latin typeface="Calibri" panose="020F0502020204030204" pitchFamily="34" charset="0"/>
                <a:ea typeface="Calibri" panose="020F0502020204030204" pitchFamily="34" charset="0"/>
                <a:cs typeface="Times New Roman" panose="02020603050405020304" pitchFamily="18" charset="0"/>
              </a:rPr>
              <a:t>•    Sağlık</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Malta’dan proje ortağı arayan Türk bilim insanları </a:t>
            </a:r>
            <a:r>
              <a:rPr lang="tr-T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buradan </a:t>
            </a:r>
            <a:r>
              <a:rPr lang="tr-TR" dirty="0">
                <a:latin typeface="Calibri" panose="020F0502020204030204" pitchFamily="34" charset="0"/>
                <a:ea typeface="Calibri" panose="020F0502020204030204" pitchFamily="34" charset="0"/>
                <a:cs typeface="Times New Roman" panose="02020603050405020304" pitchFamily="18" charset="0"/>
              </a:rPr>
              <a:t>erişim sağlanabilen ortak bulma veri tabanından faydalanabilecektir.</a:t>
            </a: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TÜBİTAK’a yapılacak başvurular için Proje Başvuru Sistemine </a:t>
            </a:r>
            <a:r>
              <a:rPr lang="tr-T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buradan</a:t>
            </a:r>
            <a:r>
              <a:rPr lang="tr-TR" dirty="0">
                <a:latin typeface="Calibri" panose="020F0502020204030204" pitchFamily="34" charset="0"/>
                <a:ea typeface="Calibri" panose="020F0502020204030204" pitchFamily="34" charset="0"/>
                <a:cs typeface="Times New Roman" panose="02020603050405020304" pitchFamily="18" charset="0"/>
              </a:rPr>
              <a:t> ulaşabilirsiniz. </a:t>
            </a: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Son başvuru tarihi: </a:t>
            </a:r>
            <a:r>
              <a:rPr lang="tr-TR" dirty="0">
                <a:latin typeface="Calibri" panose="020F0502020204030204" pitchFamily="34" charset="0"/>
                <a:ea typeface="Calibri" panose="020F0502020204030204" pitchFamily="34" charset="0"/>
                <a:cs typeface="Times New Roman" panose="02020603050405020304" pitchFamily="18" charset="0"/>
              </a:rPr>
              <a:t>15 Mayıs 2023, 23:59.</a:t>
            </a: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Daha detaylı bilgi için:</a:t>
            </a:r>
          </a:p>
          <a:p>
            <a:pPr>
              <a:lnSpc>
                <a:spcPct val="115000"/>
              </a:lnSpc>
              <a:spcAft>
                <a:spcPts val="1000"/>
              </a:spcAft>
            </a:pPr>
            <a:r>
              <a:rPr lang="tr-T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https://www.tubitak.gov.tr/sites/default/files/3125/2565_mcst_2023_call_text.pdf</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36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6233503" cy="1434239"/>
          </a:xfrm>
          <a:prstGeom prst="rect">
            <a:avLst/>
          </a:prstGeom>
        </p:spPr>
        <p:txBody>
          <a:bodyPr wrap="square">
            <a:spAutoFit/>
          </a:bodyPr>
          <a:lstStyle/>
          <a:p>
            <a:r>
              <a:rPr lang="en-US" sz="3200" b="1" dirty="0">
                <a:solidFill>
                  <a:srgbClr val="2E2F2E"/>
                </a:solidFill>
                <a:cs typeface="Arial" panose="020B0604020202020204" pitchFamily="34" charset="0"/>
              </a:rPr>
              <a:t>G) </a:t>
            </a:r>
            <a:r>
              <a:rPr lang="en-US" sz="3200" b="1" dirty="0">
                <a:solidFill>
                  <a:srgbClr val="2E2F2E"/>
                </a:solidFill>
              </a:rPr>
              <a:t>AYIN KONUSU</a:t>
            </a:r>
            <a:r>
              <a:rPr lang="tr-TR" sz="3200" b="1" dirty="0">
                <a:solidFill>
                  <a:srgbClr val="2E2F2E"/>
                </a:solidFill>
              </a:rPr>
              <a:t> </a:t>
            </a:r>
          </a:p>
          <a:p>
            <a:pPr lvl="0">
              <a:lnSpc>
                <a:spcPct val="115000"/>
              </a:lnSpc>
              <a:tabLst>
                <a:tab pos="5732463" algn="l"/>
              </a:tabLst>
            </a:pPr>
            <a:r>
              <a:rPr lang="tr-TR" sz="2400" b="1" dirty="0">
                <a:solidFill>
                  <a:prstClr val="black"/>
                </a:solidFill>
                <a:latin typeface="Calibri Light"/>
                <a:ea typeface="+mj-ea"/>
                <a:cs typeface="+mj-cs"/>
              </a:rPr>
              <a:t>«Erasmus + Programı Gençlik Alanında Küçük Ölçekli Ortaklıklar»</a:t>
            </a:r>
            <a:endParaRPr lang="tr-TR" sz="2400" dirty="0">
              <a:solidFill>
                <a:prstClr val="black"/>
              </a:solidFill>
              <a:latin typeface="Calibri Light"/>
              <a:ea typeface="+mj-ea"/>
              <a:cs typeface="+mj-cs"/>
            </a:endParaRPr>
          </a:p>
        </p:txBody>
      </p:sp>
    </p:spTree>
    <p:extLst>
      <p:ext uri="{BB962C8B-B14F-4D97-AF65-F5344CB8AC3E}">
        <p14:creationId xmlns:p14="http://schemas.microsoft.com/office/powerpoint/2010/main" val="194129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390494" y="112889"/>
            <a:ext cx="12024673" cy="941796"/>
          </a:xfrm>
          <a:prstGeom prst="rect">
            <a:avLst/>
          </a:prstGeom>
        </p:spPr>
        <p:txBody>
          <a:bodyPr wrap="square">
            <a:spAutoFit/>
          </a:bodyPr>
          <a:lstStyle/>
          <a:p>
            <a:pPr algn="just">
              <a:lnSpc>
                <a:spcPct val="115000"/>
              </a:lnSpc>
              <a:spcAft>
                <a:spcPts val="0"/>
              </a:spcAft>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tr-TR"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Dikdörtgen 4"/>
          <p:cNvSpPr/>
          <p:nvPr/>
        </p:nvSpPr>
        <p:spPr>
          <a:xfrm>
            <a:off x="390493" y="349956"/>
            <a:ext cx="11869239" cy="8195385"/>
          </a:xfrm>
          <a:prstGeom prst="rect">
            <a:avLst/>
          </a:prstGeom>
        </p:spPr>
        <p:txBody>
          <a:bodyPr wrap="square">
            <a:spAutoFit/>
          </a:bodyPr>
          <a:lstStyle/>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Erasmus + Programı Gençlik Alanında Küçük Ölçekli Ortaklıklar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Küçük Ölçekli Ortaklıklar aracılığıyla kurumlar; işbirliği ağları oluşturma, uluslararası kapasitelerini artırma, yenilikçi fikir, uygulama ve yöntemleri paylaşma fırsatı bulurlar.</a:t>
            </a:r>
          </a:p>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Erasmus+ Gençlik Alanında Küçük Ölçekli Ortaklıklar Nedir?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Ana Eylem 2 İşbirliği için Ortaklıklar faaliyeti altında yer alan Gençlik Alanında Küçük Ölçekli Ortaklıklar, küçük ölçekli ve/veya Erasmus+ deneyimi az olan ya da hiç olmayan kurum/kuruluşlara ve onların katılımcılarına kurumsal kapasiteleri ve deneyimleri doğrultusunda Erasmus+ Programından yararlanma fırsatı sunar. İşbirliği Ortaklıklarına nazaran daha kısa süreli ve daha düşük bütçeli olduğu gibi daha basit koşullarla Programa ilk kez başvuracaklar için kolaylıklar sağlamaktadır.</a:t>
            </a: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Küçük Ölçekli Ortaklıklar aracılığıyla kurumlar; işbirliği ağları oluşturma, uluslararası kapasitelerini artırma, yenilikçi fikir, uygulama ve yöntemleri paylaşma fırsatı bulurlar.</a:t>
            </a: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Gençlik Alanında Küçük Ölçekli Ortaklık projelerinin hedef kitlesi 13 ila 30 yaş arası gençler, gençlik çalışanları ve gençlik alanında aktif olan kuruluşların personel ve üyeleridir.</a:t>
            </a:r>
          </a:p>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Kimler başvuru yapabilir?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Program Ülkesinde yerleşik olmak şartıyla eğitim, öğretim, gençlik, spor ve diğer </a:t>
            </a:r>
            <a:r>
              <a:rPr lang="tr-TR" sz="1400" dirty="0" err="1">
                <a:latin typeface="Calibri" panose="020F0502020204030204" pitchFamily="34" charset="0"/>
                <a:ea typeface="Calibri" panose="020F0502020204030204" pitchFamily="34" charset="0"/>
                <a:cs typeface="Times New Roman" panose="02020603050405020304" pitchFamily="18" charset="0"/>
              </a:rPr>
              <a:t>sosyo</a:t>
            </a:r>
            <a:r>
              <a:rPr lang="tr-TR" sz="1400" dirty="0">
                <a:latin typeface="Calibri" panose="020F0502020204030204" pitchFamily="34" charset="0"/>
                <a:ea typeface="Calibri" panose="020F0502020204030204" pitchFamily="34" charset="0"/>
                <a:cs typeface="Times New Roman" panose="02020603050405020304" pitchFamily="18" charset="0"/>
              </a:rPr>
              <a:t>-ekonomik sektörlerden tüzel kişiliği haiz kamu ya da özel tüm kurum/kuruluşlar başvuru yapabilir. Başvurular kurumsaldır. Ortaklık bünyesindeki tüm kurum/kuruluşlar adına koordinatör kurum tarafından başvuru sunulur. </a:t>
            </a: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Ortaklık yapısı başvuru aşamasında belirlenmiş olmalıdır ve en az 2 farklı Program Ülkesinden en az 2 kurum/kuruluş olmalıdır (Proje ortaklarından birinin çekilmesi durumunda projenin düşme riskine karşı Program Ülkelerinden en az 3 ortaklı bir yapı oluşturulması tavsiye edilir).</a:t>
            </a:r>
          </a:p>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Proje süresi ne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Proje süresi 6 ila 24 ay arasında olabilir; süre başvuru aşamasında projenin hedeflerine ve gerçekleştirilecek faaliyetlere göre seçilmelidir.</a:t>
            </a:r>
          </a:p>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Hibe kalemleri nelerdir?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Proje hibesi; projenin hedefleri, önerilen faaliyetler ve beklenen sonuçlar başlıklarında verilen açıklamalar doğrultusunda belirlenir. Proje bütçesinde, planlanan faaliyetlerin listesi ve her bir faaliyete ayrılması öngörülen hibe payı/miktarı belirtilmelidir. Küçük ölçekli ortaklıklar için toplam proje bütçesi 30.000 Avro ya da 60.000 Avro olarak götürü usulde başvuru aşamasında seçilir.</a:t>
            </a:r>
          </a:p>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Başvuru tarihleri ne zaman?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Başvurular için Mart ve Ekim ayları olmak üzere 2 ayrı başvuru dönemi bulunmaktadır. </a:t>
            </a:r>
          </a:p>
          <a:p>
            <a:pPr algn="just">
              <a:lnSpc>
                <a:spcPct val="115000"/>
              </a:lnSpc>
              <a:spcAft>
                <a:spcPts val="1000"/>
              </a:spcAft>
            </a:pPr>
            <a:r>
              <a:rPr lang="tr-TR" sz="1400" dirty="0">
                <a:latin typeface="Calibri" panose="020F0502020204030204" pitchFamily="34" charset="0"/>
                <a:ea typeface="Calibri" panose="020F0502020204030204" pitchFamily="34"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64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448DCE-D2CB-F04B-94C0-85F8F09E605C}"/>
              </a:ext>
            </a:extLst>
          </p:cNvPr>
          <p:cNvSpPr/>
          <p:nvPr/>
        </p:nvSpPr>
        <p:spPr>
          <a:xfrm>
            <a:off x="866249" y="2761998"/>
            <a:ext cx="6299993" cy="883960"/>
          </a:xfrm>
          <a:prstGeom prst="rect">
            <a:avLst/>
          </a:prstGeom>
        </p:spPr>
        <p:txBody>
          <a:bodyPr>
            <a:spAutoFit/>
          </a:bodyPr>
          <a:lstStyle/>
          <a:p>
            <a:r>
              <a:rPr lang="en-US" sz="5144" dirty="0">
                <a:solidFill>
                  <a:schemeClr val="bg1"/>
                </a:solidFill>
                <a:latin typeface="+mj-lt"/>
                <a:cs typeface="Arial" panose="020B0604020202020204" pitchFamily="34" charset="0"/>
              </a:rPr>
              <a:t>İÇİNDEKİLER</a:t>
            </a:r>
            <a:endParaRPr lang="x-none" sz="5144" dirty="0">
              <a:solidFill>
                <a:schemeClr val="bg1"/>
              </a:solidFill>
              <a:latin typeface="+mj-lt"/>
              <a:cs typeface="Arial" panose="020B0604020202020204" pitchFamily="34" charset="0"/>
            </a:endParaRPr>
          </a:p>
        </p:txBody>
      </p:sp>
      <p:sp>
        <p:nvSpPr>
          <p:cNvPr id="5" name="Rectangle 4">
            <a:extLst>
              <a:ext uri="{FF2B5EF4-FFF2-40B4-BE49-F238E27FC236}">
                <a16:creationId xmlns:a16="http://schemas.microsoft.com/office/drawing/2014/main" id="{EF251A41-4278-CD41-AAC3-4BC549CCF8B6}"/>
              </a:ext>
            </a:extLst>
          </p:cNvPr>
          <p:cNvSpPr/>
          <p:nvPr/>
        </p:nvSpPr>
        <p:spPr>
          <a:xfrm>
            <a:off x="9213273" y="692728"/>
            <a:ext cx="1316182" cy="6888039"/>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en-US"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77EE41A9-0CEE-8545-930A-60280E5FF9E4}"/>
              </a:ext>
            </a:extLst>
          </p:cNvPr>
          <p:cNvSpPr/>
          <p:nvPr/>
        </p:nvSpPr>
        <p:spPr>
          <a:xfrm>
            <a:off x="6684266" y="692727"/>
            <a:ext cx="2529007" cy="671106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nSpc>
                <a:spcPct val="115000"/>
              </a:lnSpc>
              <a:tabLst>
                <a:tab pos="5732463" algn="l"/>
              </a:tabLst>
            </a:pPr>
            <a:r>
              <a:rPr lang="tr-TR" sz="1600" b="1" dirty="0">
                <a:ea typeface="Times New Roman" panose="02020603050405020304" pitchFamily="18" charset="0"/>
                <a:cs typeface="Arial" panose="020B0604020202020204" pitchFamily="34" charset="0"/>
                <a:hlinkClick r:id="rId4" action="ppaction://hlinksldjump">
                  <a:extLst>
                    <a:ext uri="{A12FA001-AC4F-418D-AE19-62706E023703}">
                      <ahyp:hlinkClr xmlns:ahyp="http://schemas.microsoft.com/office/drawing/2018/hyperlinkcolor" xmlns="" val="tx"/>
                    </a:ext>
                  </a:extLst>
                </a:hlinkClick>
              </a:rPr>
              <a:t>A) ÜNİVERSİTEMİZDEN HABERLER</a:t>
            </a:r>
            <a:endParaRPr lang="tr-TR" sz="1600" b="1" dirty="0">
              <a:ea typeface="Times New Roman" panose="02020603050405020304" pitchFamily="18" charset="0"/>
              <a:cs typeface="Arial" panose="020B0604020202020204" pitchFamily="34" charset="0"/>
            </a:endParaRPr>
          </a:p>
          <a:p>
            <a:pPr lvl="0">
              <a:lnSpc>
                <a:spcPct val="115000"/>
              </a:lnSpc>
              <a:tabLst>
                <a:tab pos="5732463" algn="l"/>
              </a:tabLst>
            </a:pPr>
            <a:endParaRPr lang="x-none" sz="1600" dirty="0">
              <a:solidFill>
                <a:srgbClr val="2E2F2E"/>
              </a:solidFill>
              <a:ea typeface="Times New Roman" panose="02020603050405020304" pitchFamily="18" charset="0"/>
              <a:cs typeface="Arial" panose="020B0604020202020204" pitchFamily="34" charset="0"/>
              <a:hlinkClick r:id="rId5" action="ppaction://hlinksldjump">
                <a:extLst>
                  <a:ext uri="{A12FA001-AC4F-418D-AE19-62706E023703}">
                    <ahyp:hlinkClr xmlns:ahyp="http://schemas.microsoft.com/office/drawing/2018/hyperlinkcolor" xmlns="" val="tx"/>
                  </a:ext>
                </a:extLst>
              </a:hlinkClick>
            </a:endParaRPr>
          </a:p>
          <a:p>
            <a:pPr lvl="0">
              <a:lnSpc>
                <a:spcPct val="115000"/>
              </a:lnSpc>
              <a:tabLst>
                <a:tab pos="5732463" algn="l"/>
              </a:tabLst>
            </a:pPr>
            <a:r>
              <a:rPr lang="tr-TR" sz="1600" b="1" dirty="0">
                <a:solidFill>
                  <a:srgbClr val="2E2F2E"/>
                </a:solidFill>
                <a:ea typeface="Times New Roman" panose="02020603050405020304" pitchFamily="18" charset="0"/>
                <a:cs typeface="Arial" panose="020B0604020202020204" pitchFamily="34" charset="0"/>
                <a:hlinkClick r:id="rId5" action="ppaction://hlinksldjump">
                  <a:extLst>
                    <a:ext uri="{A12FA001-AC4F-418D-AE19-62706E023703}">
                      <ahyp:hlinkClr xmlns:ahyp="http://schemas.microsoft.com/office/drawing/2018/hyperlinkcolor" xmlns="" val="tx"/>
                    </a:ext>
                  </a:extLst>
                </a:hlinkClick>
              </a:rPr>
              <a:t>B) İTÜ’DEN BAŞARI HİKAYESİ</a:t>
            </a:r>
          </a:p>
          <a:p>
            <a:pPr lvl="0">
              <a:lnSpc>
                <a:spcPct val="115000"/>
              </a:lnSpc>
              <a:tabLst>
                <a:tab pos="5732463" algn="l"/>
              </a:tabLst>
            </a:pPr>
            <a:r>
              <a:rPr lang="en-US" sz="1600" b="1" dirty="0">
                <a:ea typeface="Times New Roman" panose="02020603050405020304" pitchFamily="18" charset="0"/>
                <a:cs typeface="Arial" panose="020B0604020202020204" pitchFamily="34" charset="0"/>
              </a:rPr>
              <a:t>«</a:t>
            </a:r>
            <a:r>
              <a:rPr lang="tr-TR" sz="1600" b="1" dirty="0">
                <a:ea typeface="Times New Roman" panose="02020603050405020304" pitchFamily="18" charset="0"/>
                <a:cs typeface="Arial" panose="020B0604020202020204" pitchFamily="34" charset="0"/>
              </a:rPr>
              <a:t>PARATUS» </a:t>
            </a:r>
            <a:r>
              <a:rPr lang="en-US" sz="1600" b="1" dirty="0" err="1">
                <a:ea typeface="Times New Roman" panose="02020603050405020304" pitchFamily="18" charset="0"/>
                <a:cs typeface="Arial" panose="020B0604020202020204" pitchFamily="34" charset="0"/>
              </a:rPr>
              <a:t>Projesi</a:t>
            </a:r>
            <a:endParaRPr lang="en-US" sz="1600" b="1" dirty="0">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hlinkClick r:id="rId6" action="ppaction://hlinksldjump">
                <a:extLst>
                  <a:ext uri="{A12FA001-AC4F-418D-AE19-62706E023703}">
                    <ahyp:hlinkClr xmlns:ahyp="http://schemas.microsoft.com/office/drawing/2018/hyperlinkcolor" xmlns="" val="tx"/>
                  </a:ext>
                </a:extLst>
              </a:hlinkClick>
            </a:endParaRPr>
          </a:p>
          <a:p>
            <a:pPr lvl="0">
              <a:lnSpc>
                <a:spcPct val="115000"/>
              </a:lnSpc>
              <a:tabLst>
                <a:tab pos="5732463" algn="l"/>
              </a:tabLst>
            </a:pPr>
            <a:r>
              <a:rPr lang="tr-TR" sz="1600" b="1" dirty="0">
                <a:solidFill>
                  <a:srgbClr val="2E2F2E"/>
                </a:solidFill>
                <a:ea typeface="Times New Roman" panose="02020603050405020304" pitchFamily="18"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C) HABERLER VE DUYURULAR</a:t>
            </a:r>
            <a:endParaRPr lang="x-none" sz="1600"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hlinkClick r:id="rId8" action="ppaction://hlinksldjump">
                <a:extLst>
                  <a:ext uri="{A12FA001-AC4F-418D-AE19-62706E023703}">
                    <ahyp:hlinkClr xmlns:ahyp="http://schemas.microsoft.com/office/drawing/2018/hyperlinkcolor" xmlns="" val="tx"/>
                  </a:ext>
                </a:extLst>
              </a:hlinkClick>
            </a:endParaRPr>
          </a:p>
          <a:p>
            <a:pPr lvl="0">
              <a:lnSpc>
                <a:spcPct val="115000"/>
              </a:lnSpc>
              <a:tabLst>
                <a:tab pos="5732463" algn="l"/>
              </a:tabLst>
            </a:pPr>
            <a:r>
              <a:rPr lang="tr-TR" sz="1600" b="1" dirty="0">
                <a:solidFill>
                  <a:srgbClr val="2E2F2E"/>
                </a:solidFill>
                <a:ea typeface="Times New Roman" panose="02020603050405020304" pitchFamily="18" charset="0"/>
                <a:cs typeface="Arial" panose="020B0604020202020204" pitchFamily="34" charset="0"/>
                <a:hlinkClick r:id="rId9" action="ppaction://hlinksldjump">
                  <a:extLst>
                    <a:ext uri="{A12FA001-AC4F-418D-AE19-62706E023703}">
                      <ahyp:hlinkClr xmlns:ahyp="http://schemas.microsoft.com/office/drawing/2018/hyperlinkcolor" xmlns="" val="tx"/>
                    </a:ext>
                  </a:extLst>
                </a:hlinkClick>
              </a:rPr>
              <a:t>D) BİLGİ GÜNLERİ VE PROJE PAZARLARI</a:t>
            </a: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x-none" sz="1600" dirty="0">
              <a:solidFill>
                <a:srgbClr val="2E2F2E"/>
              </a:solidFill>
              <a:ea typeface="Times New Roman" panose="02020603050405020304" pitchFamily="18"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endParaRPr>
          </a:p>
          <a:p>
            <a:pPr lvl="0">
              <a:lnSpc>
                <a:spcPct val="115000"/>
              </a:lnSpc>
              <a:tabLst>
                <a:tab pos="5732463" algn="l"/>
              </a:tabLst>
            </a:pPr>
            <a:r>
              <a:rPr lang="tr-TR" sz="1600" b="1" dirty="0">
                <a:solidFill>
                  <a:srgbClr val="2E2F2E"/>
                </a:solidFill>
                <a:ea typeface="Times New Roman" panose="02020603050405020304" pitchFamily="18" charset="0"/>
                <a:cs typeface="Arial" panose="020B0604020202020204" pitchFamily="34" charset="0"/>
                <a:hlinkClick r:id="rId6" action="ppaction://hlinksldjump">
                  <a:extLst>
                    <a:ext uri="{A12FA001-AC4F-418D-AE19-62706E023703}">
                      <ahyp:hlinkClr xmlns:ahyp="http://schemas.microsoft.com/office/drawing/2018/hyperlinkcolor" xmlns="" val="tx"/>
                    </a:ext>
                  </a:extLst>
                </a:hlinkClick>
              </a:rPr>
              <a:t>E) HORİZON </a:t>
            </a:r>
            <a:r>
              <a:rPr lang="en-US" sz="1600" b="1" dirty="0">
                <a:solidFill>
                  <a:srgbClr val="2E2F2E"/>
                </a:solidFill>
                <a:ea typeface="Times New Roman" panose="02020603050405020304" pitchFamily="18" charset="0"/>
                <a:cs typeface="Arial" panose="020B0604020202020204" pitchFamily="34" charset="0"/>
                <a:hlinkClick r:id="rId6" action="ppaction://hlinksldjump">
                  <a:extLst>
                    <a:ext uri="{A12FA001-AC4F-418D-AE19-62706E023703}">
                      <ahyp:hlinkClr xmlns:ahyp="http://schemas.microsoft.com/office/drawing/2018/hyperlinkcolor" xmlns="" val="tx"/>
                    </a:ext>
                  </a:extLst>
                </a:hlinkClick>
              </a:rPr>
              <a:t>EUROPE</a:t>
            </a:r>
            <a:r>
              <a:rPr lang="tr-TR" sz="1600" b="1" dirty="0">
                <a:solidFill>
                  <a:srgbClr val="2E2F2E"/>
                </a:solidFill>
                <a:ea typeface="Times New Roman" panose="02020603050405020304" pitchFamily="18" charset="0"/>
                <a:cs typeface="Arial" panose="020B0604020202020204" pitchFamily="34" charset="0"/>
                <a:hlinkClick r:id="rId6" action="ppaction://hlinksldjump">
                  <a:extLst>
                    <a:ext uri="{A12FA001-AC4F-418D-AE19-62706E023703}">
                      <ahyp:hlinkClr xmlns:ahyp="http://schemas.microsoft.com/office/drawing/2018/hyperlinkcolor" xmlns="" val="tx"/>
                    </a:ext>
                  </a:extLst>
                </a:hlinkClick>
              </a:rPr>
              <a:t> PROGRAMI ÇAĞRILARI</a:t>
            </a: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x-none" sz="1600"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r>
              <a:rPr lang="en-US" sz="1600" b="1" dirty="0">
                <a:solidFill>
                  <a:srgbClr val="2E2F2E"/>
                </a:solidFill>
                <a:ea typeface="Times New Roman" panose="02020603050405020304" pitchFamily="18"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F</a:t>
            </a:r>
            <a:r>
              <a:rPr lang="tr-TR" sz="1600" b="1" dirty="0">
                <a:solidFill>
                  <a:srgbClr val="2E2F2E"/>
                </a:solidFill>
                <a:ea typeface="Times New Roman" panose="02020603050405020304" pitchFamily="18" charset="0"/>
                <a:cs typeface="Arial" panose="020B0604020202020204" pitchFamily="34" charset="0"/>
                <a:hlinkClick r:id="rId10" action="ppaction://hlinksldjump">
                  <a:extLst>
                    <a:ext uri="{A12FA001-AC4F-418D-AE19-62706E023703}">
                      <ahyp:hlinkClr xmlns:ahyp="http://schemas.microsoft.com/office/drawing/2018/hyperlinkcolor" xmlns="" val="tx"/>
                    </a:ext>
                  </a:extLst>
                </a:hlinkClick>
              </a:rPr>
              <a:t>) İKİLİ İŞBİRLİKLERİ</a:t>
            </a:r>
            <a:endParaRPr lang="tr-TR" sz="1600" b="1"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endParaRPr lang="x-none" sz="1600" dirty="0">
              <a:solidFill>
                <a:srgbClr val="2E2F2E"/>
              </a:solidFill>
              <a:ea typeface="Times New Roman" panose="02020603050405020304" pitchFamily="18" charset="0"/>
              <a:cs typeface="Arial" panose="020B0604020202020204" pitchFamily="34" charset="0"/>
            </a:endParaRPr>
          </a:p>
          <a:p>
            <a:pPr lvl="0">
              <a:lnSpc>
                <a:spcPct val="115000"/>
              </a:lnSpc>
              <a:tabLst>
                <a:tab pos="5732463" algn="l"/>
              </a:tabLst>
            </a:pPr>
            <a:r>
              <a:rPr lang="en-US" sz="1600" b="1" dirty="0">
                <a:solidFill>
                  <a:srgbClr val="2E2F2E"/>
                </a:solidFill>
                <a:ea typeface="Times New Roman" panose="02020603050405020304" pitchFamily="18" charset="0"/>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G</a:t>
            </a:r>
            <a:r>
              <a:rPr lang="tr-TR" sz="1600" b="1" dirty="0">
                <a:solidFill>
                  <a:srgbClr val="2E2F2E"/>
                </a:solidFill>
                <a:ea typeface="Times New Roman" panose="02020603050405020304" pitchFamily="18" charset="0"/>
                <a:cs typeface="Arial" panose="020B0604020202020204" pitchFamily="34" charset="0"/>
                <a:hlinkClick r:id="rId11" action="ppaction://hlinksldjump">
                  <a:extLst>
                    <a:ext uri="{A12FA001-AC4F-418D-AE19-62706E023703}">
                      <ahyp:hlinkClr xmlns:ahyp="http://schemas.microsoft.com/office/drawing/2018/hyperlinkcolor" xmlns="" val="tx"/>
                    </a:ext>
                  </a:extLst>
                </a:hlinkClick>
              </a:rPr>
              <a:t>) AYIN KONUSU –</a:t>
            </a:r>
            <a:endParaRPr lang="tr-TR" sz="1600" b="1" dirty="0">
              <a:solidFill>
                <a:srgbClr val="2E2F2E"/>
              </a:solidFill>
              <a:ea typeface="Times New Roman" panose="02020603050405020304" pitchFamily="18" charset="0"/>
              <a:cs typeface="Arial" panose="020B0604020202020204" pitchFamily="34" charset="0"/>
            </a:endParaRPr>
          </a:p>
          <a:p>
            <a:pPr>
              <a:lnSpc>
                <a:spcPct val="115000"/>
              </a:lnSpc>
              <a:tabLst>
                <a:tab pos="5732463" algn="l"/>
              </a:tabLst>
            </a:pPr>
            <a:r>
              <a:rPr lang="tr-TR" b="1" dirty="0"/>
              <a:t>«Erasmus + Programı Gençlik Alanında Küçük Ölçekli Ortaklıklar»</a:t>
            </a:r>
            <a:endParaRPr lang="tr-TR" dirty="0"/>
          </a:p>
          <a:p>
            <a:pPr lvl="0">
              <a:lnSpc>
                <a:spcPct val="115000"/>
              </a:lnSpc>
              <a:tabLst>
                <a:tab pos="5732463" algn="l"/>
              </a:tabLst>
            </a:pPr>
            <a:endParaRPr lang="tr-TR" sz="1600" b="1" dirty="0">
              <a:solidFill>
                <a:srgbClr val="2E2F2E"/>
              </a:solidFill>
              <a:ea typeface="Times New Roman" panose="02020603050405020304" pitchFamily="18" charset="0"/>
              <a:cs typeface="Arial" panose="020B0604020202020204" pitchFamily="34" charset="0"/>
              <a:hlinkClick r:id="" action="ppaction://noaction">
                <a:extLst>
                  <a:ext uri="{A12FA001-AC4F-418D-AE19-62706E023703}">
                    <ahyp:hlinkClr xmlns:ahyp="http://schemas.microsoft.com/office/drawing/2018/hyperlinkcolor" xmlns="" val="tx"/>
                  </a:ext>
                </a:extLst>
              </a:hlinkClick>
            </a:endParaRPr>
          </a:p>
          <a:p>
            <a:pPr lvl="0">
              <a:lnSpc>
                <a:spcPct val="115000"/>
              </a:lnSpc>
              <a:tabLst>
                <a:tab pos="5732463" algn="l"/>
              </a:tabLst>
            </a:pPr>
            <a:r>
              <a:rPr lang="en-US" sz="1600" b="1" dirty="0">
                <a:solidFill>
                  <a:srgbClr val="2E2F2E"/>
                </a:solidFill>
                <a:ea typeface="Times New Roman" panose="02020603050405020304" pitchFamily="18" charset="0"/>
                <a:cs typeface="Arial" panose="020B0604020202020204" pitchFamily="34" charset="0"/>
                <a:hlinkClick r:id="rId12" action="ppaction://hlinksldjump">
                  <a:extLst>
                    <a:ext uri="{A12FA001-AC4F-418D-AE19-62706E023703}">
                      <ahyp:hlinkClr xmlns:ahyp="http://schemas.microsoft.com/office/drawing/2018/hyperlinkcolor" xmlns="" val="tx"/>
                    </a:ext>
                  </a:extLst>
                </a:hlinkClick>
              </a:rPr>
              <a:t>H</a:t>
            </a:r>
            <a:r>
              <a:rPr lang="tr-TR" sz="1600" b="1" dirty="0">
                <a:solidFill>
                  <a:srgbClr val="2E2F2E"/>
                </a:solidFill>
                <a:ea typeface="Times New Roman" panose="02020603050405020304" pitchFamily="18" charset="0"/>
                <a:cs typeface="Arial" panose="020B0604020202020204" pitchFamily="34" charset="0"/>
                <a:hlinkClick r:id="rId12" action="ppaction://hlinksldjump">
                  <a:extLst>
                    <a:ext uri="{A12FA001-AC4F-418D-AE19-62706E023703}">
                      <ahyp:hlinkClr xmlns:ahyp="http://schemas.microsoft.com/office/drawing/2018/hyperlinkcolor" xmlns="" val="tx"/>
                    </a:ext>
                  </a:extLst>
                </a:hlinkClick>
              </a:rPr>
              <a:t>) FAYDALI BAĞLANTILAR</a:t>
            </a:r>
            <a:endParaRPr lang="tr-TR" sz="1600" b="1" dirty="0">
              <a:solidFill>
                <a:srgbClr val="2E2F2E"/>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56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C99875-C4F7-A94A-99FA-21EC99CA447D}"/>
              </a:ext>
            </a:extLst>
          </p:cNvPr>
          <p:cNvSpPr/>
          <p:nvPr/>
        </p:nvSpPr>
        <p:spPr>
          <a:xfrm>
            <a:off x="6516688" y="4499769"/>
            <a:ext cx="12599988" cy="601383"/>
          </a:xfrm>
          <a:prstGeom prst="rect">
            <a:avLst/>
          </a:prstGeom>
        </p:spPr>
        <p:txBody>
          <a:bodyPr wrap="square">
            <a:spAutoFit/>
          </a:bodyPr>
          <a:lstStyle/>
          <a:p>
            <a:r>
              <a:rPr lang="en-US" sz="3308" b="1" dirty="0">
                <a:solidFill>
                  <a:srgbClr val="2E2F2E"/>
                </a:solidFill>
                <a:cs typeface="Arial" panose="020B0604020202020204" pitchFamily="34" charset="0"/>
              </a:rPr>
              <a:t>H) </a:t>
            </a:r>
            <a:r>
              <a:rPr lang="en-US" sz="3308" b="1" dirty="0">
                <a:solidFill>
                  <a:srgbClr val="2E2F2E"/>
                </a:solidFill>
              </a:rPr>
              <a:t>FAYDALI BAĞLANTILAR</a:t>
            </a:r>
            <a:endParaRPr lang="tr-TR" sz="3308" b="1" dirty="0">
              <a:solidFill>
                <a:srgbClr val="2E2F2E"/>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881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5ABA6-35F1-B247-BE1C-9847C68D892B}"/>
              </a:ext>
            </a:extLst>
          </p:cNvPr>
          <p:cNvSpPr/>
          <p:nvPr/>
        </p:nvSpPr>
        <p:spPr>
          <a:xfrm>
            <a:off x="395111" y="508000"/>
            <a:ext cx="5520780" cy="7261860"/>
          </a:xfrm>
          <a:prstGeom prst="rect">
            <a:avLst/>
          </a:prstGeom>
        </p:spPr>
        <p:txBody>
          <a:bodyPr wrap="square">
            <a:spAutoFit/>
          </a:bodyPr>
          <a:lstStyle/>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3"/>
              </a:rPr>
              <a:t>https://ufukavrupa.org.tr/tr</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TÜBİTAK Ufuk Avrupa Programı Resmi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4"/>
              </a:rPr>
              <a:t>https://ardek.itu.edu.tr/anasayfa</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 İTÜ Araştırma Dekanlığı </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5"/>
              </a:rPr>
              <a:t>https://ec.europa.eu/info/funding-tenders/opportunities/portal/screen/home</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err="1">
                <a:latin typeface="Calibri" panose="020F0502020204030204" pitchFamily="34" charset="0"/>
                <a:ea typeface="Calibri" panose="020F0502020204030204" pitchFamily="34" charset="0"/>
              </a:rPr>
              <a:t>Horizon</a:t>
            </a:r>
            <a:r>
              <a:rPr lang="tr-TR" sz="1300" dirty="0">
                <a:latin typeface="Calibri" panose="020F0502020204030204" pitchFamily="34" charset="0"/>
                <a:ea typeface="Calibri" panose="020F0502020204030204" pitchFamily="34" charset="0"/>
              </a:rPr>
              <a:t> Europe Programına Başvuru Yapılan ve Çağrıların Duyurulduğu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6"/>
              </a:rPr>
              <a:t>http://ec.europa.eu/research/participants/portal/desktop/en/experts/index.html</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 Hakemlik Kaydı Yaptırmak için Kullanılan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7"/>
              </a:rPr>
              <a:t>https://commission.europa.eu/research-and-innovation/partners-networking/find-project-partner_en</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Projelere Ortak Olmak ve Ortak Bulmak için Kullanılan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8"/>
              </a:rPr>
              <a:t>http://cordis.europa.eu/home_en.html</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Avrupa </a:t>
            </a:r>
            <a:r>
              <a:rPr lang="tr-TR" sz="1300" dirty="0" err="1">
                <a:latin typeface="Calibri" panose="020F0502020204030204" pitchFamily="34" charset="0"/>
                <a:ea typeface="Calibri" panose="020F0502020204030204" pitchFamily="34" charset="0"/>
              </a:rPr>
              <a:t>Komsiyonu’nun</a:t>
            </a:r>
            <a:r>
              <a:rPr lang="tr-TR" sz="1300" dirty="0">
                <a:latin typeface="Calibri" panose="020F0502020204030204" pitchFamily="34" charset="0"/>
                <a:ea typeface="Calibri" panose="020F0502020204030204" pitchFamily="34" charset="0"/>
              </a:rPr>
              <a:t> AB Destekli Projelere İlişkin Bilgileri ve Sonuçlarını Paylaştığı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9"/>
              </a:rPr>
              <a:t>https://research-and-innovation.ec.europa.eu/events/upcoming-events_en</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Proje Pazarı ve Bilgi Günü gibi Etkinliklerin Yayımlandığı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0"/>
              </a:rPr>
              <a:t>https://www.b2match.com/</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 Proje Pazarı Bilgilerinin Yer Aldığı, Kayıt Yapılan ve </a:t>
            </a:r>
            <a:r>
              <a:rPr lang="tr-TR" sz="1300" dirty="0" err="1">
                <a:latin typeface="Calibri" panose="020F0502020204030204" pitchFamily="34" charset="0"/>
                <a:ea typeface="Calibri" panose="020F0502020204030204" pitchFamily="34" charset="0"/>
              </a:rPr>
              <a:t>Öngörüşmelerin</a:t>
            </a:r>
            <a:r>
              <a:rPr lang="tr-TR" sz="1300" dirty="0">
                <a:latin typeface="Calibri" panose="020F0502020204030204" pitchFamily="34" charset="0"/>
                <a:ea typeface="Calibri" panose="020F0502020204030204" pitchFamily="34" charset="0"/>
              </a:rPr>
              <a:t> Ayarlandığı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1"/>
              </a:rPr>
              <a:t>http://mariecurieactions.blogspot.be/</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Marie </a:t>
            </a:r>
            <a:r>
              <a:rPr lang="tr-TR" sz="1300" dirty="0" err="1">
                <a:latin typeface="Calibri" panose="020F0502020204030204" pitchFamily="34" charset="0"/>
                <a:ea typeface="Calibri" panose="020F0502020204030204" pitchFamily="34" charset="0"/>
              </a:rPr>
              <a:t>Curie</a:t>
            </a:r>
            <a:r>
              <a:rPr lang="tr-TR" sz="1300" dirty="0">
                <a:latin typeface="Calibri" panose="020F0502020204030204" pitchFamily="34" charset="0"/>
                <a:ea typeface="Calibri" panose="020F0502020204030204" pitchFamily="34" charset="0"/>
              </a:rPr>
              <a:t> Projelerine İlişkin Sıkça Sorulan Sorular Linki</a:t>
            </a:r>
          </a:p>
          <a:p>
            <a:endParaRPr lang="en-US" sz="1300" dirty="0">
              <a:solidFill>
                <a:srgbClr val="2E2F2E"/>
              </a:solidFill>
            </a:endParaRPr>
          </a:p>
          <a:p>
            <a:endParaRPr lang="en-US" sz="1300" dirty="0">
              <a:solidFill>
                <a:srgbClr val="2E2F2E"/>
              </a:solidFill>
            </a:endParaRPr>
          </a:p>
        </p:txBody>
      </p:sp>
      <p:sp>
        <p:nvSpPr>
          <p:cNvPr id="5" name="Rectangle 4">
            <a:extLst>
              <a:ext uri="{FF2B5EF4-FFF2-40B4-BE49-F238E27FC236}">
                <a16:creationId xmlns:a16="http://schemas.microsoft.com/office/drawing/2014/main" id="{B9DB4B35-3F70-6240-A3C1-CFB371A7185D}"/>
              </a:ext>
            </a:extLst>
          </p:cNvPr>
          <p:cNvSpPr/>
          <p:nvPr/>
        </p:nvSpPr>
        <p:spPr>
          <a:xfrm>
            <a:off x="6287911" y="270934"/>
            <a:ext cx="5302427" cy="6531147"/>
          </a:xfrm>
          <a:prstGeom prst="rect">
            <a:avLst/>
          </a:prstGeom>
        </p:spPr>
        <p:txBody>
          <a:bodyPr wrap="square">
            <a:spAutoFit/>
          </a:bodyPr>
          <a:lstStyle/>
          <a:p>
            <a:endParaRPr lang="en-US" sz="1300" dirty="0">
              <a:solidFill>
                <a:srgbClr val="2E2F2E"/>
              </a:solidFill>
            </a:endParaRP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2"/>
              </a:rPr>
              <a:t>http://ec.europa.eu/research/mariecurieactions/</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Marie </a:t>
            </a:r>
            <a:r>
              <a:rPr lang="tr-TR" sz="1300" dirty="0" err="1">
                <a:latin typeface="Calibri" panose="020F0502020204030204" pitchFamily="34" charset="0"/>
                <a:ea typeface="Calibri" panose="020F0502020204030204" pitchFamily="34" charset="0"/>
              </a:rPr>
              <a:t>Curie</a:t>
            </a:r>
            <a:r>
              <a:rPr lang="tr-TR" sz="1300" dirty="0">
                <a:latin typeface="Calibri" panose="020F0502020204030204" pitchFamily="34" charset="0"/>
                <a:ea typeface="Calibri" panose="020F0502020204030204" pitchFamily="34" charset="0"/>
              </a:rPr>
              <a:t> Programı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3"/>
              </a:rPr>
              <a:t>http://erc.europa.eu/</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 ERC Programı Resmi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4"/>
              </a:rPr>
              <a:t>http://ec.europa.eu/euraxess/</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EURAXESS - </a:t>
            </a:r>
            <a:r>
              <a:rPr lang="tr-TR" sz="1300" dirty="0" err="1">
                <a:latin typeface="Calibri" panose="020F0502020204030204" pitchFamily="34" charset="0"/>
                <a:ea typeface="Calibri" panose="020F0502020204030204" pitchFamily="34" charset="0"/>
              </a:rPr>
              <a:t>Researchers</a:t>
            </a:r>
            <a:r>
              <a:rPr lang="tr-TR" sz="1300" dirty="0">
                <a:latin typeface="Calibri" panose="020F0502020204030204" pitchFamily="34" charset="0"/>
                <a:ea typeface="Calibri" panose="020F0502020204030204" pitchFamily="34" charset="0"/>
              </a:rPr>
              <a:t> in Motion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5"/>
              </a:rPr>
              <a:t>http://www.ua.gov.tr/</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 T.C. Avrupa Birliği Bakanlığı AB Eğitim ve Gençlik Programları Başkanlığı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6"/>
              </a:rPr>
              <a:t>https://www.eacea.ec.europa.eu/grants/2021-2027_en</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Erasmus+ ile İlgili Resmi İnternet Sitesi</a:t>
            </a:r>
          </a:p>
          <a:p>
            <a:pPr>
              <a:lnSpc>
                <a:spcPct val="107000"/>
              </a:lnSpc>
              <a:spcAft>
                <a:spcPts val="800"/>
              </a:spcAft>
            </a:pPr>
            <a:r>
              <a:rPr lang="tr-TR" sz="1300" u="sng" dirty="0">
                <a:solidFill>
                  <a:srgbClr val="0563C1"/>
                </a:solidFill>
                <a:latin typeface="Calibri" panose="020F0502020204030204" pitchFamily="34" charset="0"/>
                <a:ea typeface="Calibri" panose="020F0502020204030204" pitchFamily="34" charset="0"/>
                <a:hlinkClick r:id="rId17"/>
              </a:rPr>
              <a:t>http://ec.europa.eu/research/participants/docs/h2020-funding-guide/grants/applying-for-funding/find-partners_en.htm</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Proje Akış Şeması Online Rehber</a:t>
            </a:r>
          </a:p>
          <a:p>
            <a:pPr>
              <a:lnSpc>
                <a:spcPct val="107000"/>
              </a:lnSpc>
              <a:spcAft>
                <a:spcPts val="800"/>
              </a:spcAft>
            </a:pPr>
            <a:r>
              <a:rPr lang="tr-TR" sz="1300" u="sng" dirty="0">
                <a:solidFill>
                  <a:srgbClr val="1155CC"/>
                </a:solidFill>
                <a:latin typeface="Calibri" panose="020F0502020204030204" pitchFamily="34" charset="0"/>
                <a:ea typeface="Calibri" panose="020F0502020204030204" pitchFamily="34" charset="0"/>
                <a:hlinkClick r:id="rId18"/>
              </a:rPr>
              <a:t>https://cordis.europa.eu/</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Geçmiş projeleri incelemek için CORDIS</a:t>
            </a:r>
          </a:p>
          <a:p>
            <a:pPr>
              <a:lnSpc>
                <a:spcPct val="107000"/>
              </a:lnSpc>
              <a:spcAft>
                <a:spcPts val="800"/>
              </a:spcAft>
            </a:pPr>
            <a:r>
              <a:rPr lang="tr-TR" sz="1300" u="sng" dirty="0">
                <a:solidFill>
                  <a:srgbClr val="1155CC"/>
                </a:solidFill>
                <a:latin typeface="Calibri" panose="020F0502020204030204" pitchFamily="34" charset="0"/>
                <a:ea typeface="Calibri" panose="020F0502020204030204" pitchFamily="34" charset="0"/>
                <a:hlinkClick r:id="rId19"/>
              </a:rPr>
              <a:t>https://ec.europa.eu/research/participants/data/ref/h2020/wp/2014_2015/annexes/h2020-wp1415-annex-g-trl_en.pdf</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err="1">
                <a:latin typeface="Calibri" panose="020F0502020204030204" pitchFamily="34" charset="0"/>
                <a:ea typeface="Calibri" panose="020F0502020204030204" pitchFamily="34" charset="0"/>
              </a:rPr>
              <a:t>Technology</a:t>
            </a:r>
            <a:r>
              <a:rPr lang="tr-TR" sz="1300" dirty="0">
                <a:latin typeface="Calibri" panose="020F0502020204030204" pitchFamily="34" charset="0"/>
                <a:ea typeface="Calibri" panose="020F0502020204030204" pitchFamily="34" charset="0"/>
              </a:rPr>
              <a:t> Readiness Level (TRL) tanımı</a:t>
            </a:r>
          </a:p>
          <a:p>
            <a:pPr>
              <a:lnSpc>
                <a:spcPct val="107000"/>
              </a:lnSpc>
              <a:spcAft>
                <a:spcPts val="800"/>
              </a:spcAft>
            </a:pPr>
            <a:r>
              <a:rPr lang="tr-TR" sz="1300" u="sng" dirty="0">
                <a:solidFill>
                  <a:srgbClr val="1155CC"/>
                </a:solidFill>
                <a:latin typeface="Calibri" panose="020F0502020204030204" pitchFamily="34" charset="0"/>
                <a:ea typeface="Calibri" panose="020F0502020204030204" pitchFamily="34" charset="0"/>
                <a:hlinkClick r:id="rId20"/>
              </a:rPr>
              <a:t>https://ufukavrupa.org.tr/tr/kim-kimdir</a:t>
            </a:r>
            <a:endParaRPr lang="tr-TR" sz="1300" dirty="0">
              <a:latin typeface="Calibri" panose="020F0502020204030204" pitchFamily="34" charset="0"/>
              <a:ea typeface="Calibri" panose="020F0502020204030204" pitchFamily="34" charset="0"/>
            </a:endParaRPr>
          </a:p>
          <a:p>
            <a:pPr>
              <a:lnSpc>
                <a:spcPct val="107000"/>
              </a:lnSpc>
              <a:spcAft>
                <a:spcPts val="800"/>
              </a:spcAft>
            </a:pPr>
            <a:r>
              <a:rPr lang="tr-TR" sz="1300" dirty="0">
                <a:latin typeface="Calibri" panose="020F0502020204030204" pitchFamily="34" charset="0"/>
                <a:ea typeface="Calibri" panose="020F0502020204030204" pitchFamily="34" charset="0"/>
              </a:rPr>
              <a:t>AB Çerçeve Programı Ulusal İrtibat Noktaları</a:t>
            </a:r>
            <a:endParaRPr lang="tr-TR"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535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87F7E8-F42C-C548-AA83-D24E7A66F8B9}"/>
              </a:ext>
            </a:extLst>
          </p:cNvPr>
          <p:cNvSpPr/>
          <p:nvPr/>
        </p:nvSpPr>
        <p:spPr>
          <a:xfrm>
            <a:off x="478334" y="5696081"/>
            <a:ext cx="11643322" cy="1915909"/>
          </a:xfrm>
          <a:prstGeom prst="rect">
            <a:avLst/>
          </a:prstGeom>
        </p:spPr>
        <p:txBody>
          <a:bodyPr wrap="square">
            <a:spAutoFit/>
          </a:bodyPr>
          <a:lstStyle/>
          <a:p>
            <a:pPr algn="ctr">
              <a:lnSpc>
                <a:spcPct val="115000"/>
              </a:lnSpc>
              <a:tabLst>
                <a:tab pos="402510" algn="l"/>
              </a:tabLst>
            </a:pPr>
            <a:r>
              <a:rPr lang="tr-TR" sz="1500" b="1" u="sng" dirty="0">
                <a:solidFill>
                  <a:srgbClr val="7F8E95"/>
                </a:solidFill>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İLETİŞİM</a:t>
            </a:r>
            <a:r>
              <a:rPr lang="tr-TR" sz="1500" b="1" dirty="0">
                <a:solidFill>
                  <a:srgbClr val="7F8E95"/>
                </a:solidFill>
                <a:ea typeface="Times New Roman" panose="02020603050405020304" pitchFamily="18" charset="0"/>
                <a:cs typeface="Arial" panose="020B0604020202020204" pitchFamily="34" charset="0"/>
              </a:rPr>
              <a:t> :	</a:t>
            </a:r>
            <a:endParaRPr lang="x-none" sz="1500" dirty="0">
              <a:solidFill>
                <a:srgbClr val="7F8E95"/>
              </a:solidFill>
              <a:ea typeface="Times New Roman" panose="02020603050405020304" pitchFamily="18" charset="0"/>
              <a:cs typeface="Arial" panose="020B0604020202020204" pitchFamily="34" charset="0"/>
            </a:endParaRPr>
          </a:p>
          <a:p>
            <a:pPr algn="ctr"/>
            <a:r>
              <a:rPr lang="tr-TR" sz="1500" dirty="0">
                <a:ea typeface="Times New Roman" panose="02020603050405020304" pitchFamily="18" charset="0"/>
                <a:cs typeface="Arial" panose="020B0604020202020204" pitchFamily="34" charset="0"/>
              </a:rPr>
              <a:t>İTÜ Ayazağa Kampüsü, </a:t>
            </a:r>
            <a:r>
              <a:rPr lang="tr-TR" sz="1500" dirty="0">
                <a:solidFill>
                  <a:srgbClr val="000000"/>
                </a:solidFill>
                <a:ea typeface="Times New Roman" panose="02020603050405020304" pitchFamily="18" charset="0"/>
                <a:cs typeface="Arial" panose="020B0604020202020204" pitchFamily="34" charset="0"/>
              </a:rPr>
              <a:t>Rektörlük Binası 34469 Maslak İstanbul </a:t>
            </a:r>
            <a:endParaRPr lang="x-none" sz="1500" dirty="0">
              <a:ea typeface="Times New Roman" panose="02020603050405020304" pitchFamily="18" charset="0"/>
              <a:cs typeface="Arial" panose="020B0604020202020204" pitchFamily="34" charset="0"/>
            </a:endParaRPr>
          </a:p>
          <a:p>
            <a:pPr algn="ctr">
              <a:lnSpc>
                <a:spcPct val="115000"/>
              </a:lnSpc>
            </a:pPr>
            <a:r>
              <a:rPr lang="tr-TR" sz="1500" dirty="0">
                <a:solidFill>
                  <a:srgbClr val="000000"/>
                </a:solidFill>
                <a:ea typeface="Times New Roman" panose="02020603050405020304" pitchFamily="18" charset="0"/>
                <a:cs typeface="Arial" panose="020B0604020202020204" pitchFamily="34" charset="0"/>
              </a:rPr>
              <a:t>Tel: 0212 285 66 52- 0212 285 66 68</a:t>
            </a:r>
            <a:endParaRPr lang="x-none" sz="1500" dirty="0">
              <a:ea typeface="Times New Roman" panose="02020603050405020304" pitchFamily="18" charset="0"/>
              <a:cs typeface="Arial" panose="020B0604020202020204" pitchFamily="34" charset="0"/>
            </a:endParaRPr>
          </a:p>
          <a:p>
            <a:pPr algn="ctr">
              <a:lnSpc>
                <a:spcPct val="115000"/>
              </a:lnSpc>
            </a:pPr>
            <a:r>
              <a:rPr lang="tr-TR" sz="1500" dirty="0">
                <a:solidFill>
                  <a:srgbClr val="000000"/>
                </a:solidFill>
                <a:ea typeface="Times New Roman" panose="02020603050405020304" pitchFamily="18" charset="0"/>
                <a:cs typeface="Arial" panose="020B0604020202020204" pitchFamily="34" charset="0"/>
              </a:rPr>
              <a:t>Faks: 0212 285 70 50 </a:t>
            </a:r>
            <a:endParaRPr lang="x-none" sz="1500" dirty="0">
              <a:ea typeface="Times New Roman" panose="02020603050405020304" pitchFamily="18" charset="0"/>
              <a:cs typeface="Arial" panose="020B0604020202020204" pitchFamily="34" charset="0"/>
            </a:endParaRPr>
          </a:p>
          <a:p>
            <a:pPr algn="ctr">
              <a:lnSpc>
                <a:spcPct val="115000"/>
              </a:lnSpc>
            </a:pPr>
            <a:r>
              <a:rPr lang="tr-TR" sz="1500">
                <a:solidFill>
                  <a:srgbClr val="000000"/>
                </a:solidFill>
                <a:ea typeface="Times New Roman" panose="02020603050405020304" pitchFamily="18" charset="0"/>
                <a:cs typeface="Arial" panose="020B0604020202020204" pitchFamily="34" charset="0"/>
              </a:rPr>
              <a:t>E-posta</a:t>
            </a:r>
            <a:r>
              <a:rPr lang="tr-TR" sz="1500" dirty="0">
                <a:solidFill>
                  <a:srgbClr val="000000"/>
                </a:solidFill>
                <a:ea typeface="Times New Roman" panose="02020603050405020304" pitchFamily="18" charset="0"/>
                <a:cs typeface="Arial" panose="020B0604020202020204" pitchFamily="34" charset="0"/>
              </a:rPr>
              <a:t>: </a:t>
            </a:r>
            <a:r>
              <a:rPr lang="tr-TR" sz="1500" u="sng" dirty="0">
                <a:solidFill>
                  <a:srgbClr val="7F8E95"/>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eucentre@itu.edu.tr</a:t>
            </a:r>
            <a:r>
              <a:rPr lang="tr-TR" sz="1500" dirty="0">
                <a:solidFill>
                  <a:srgbClr val="7F8E95"/>
                </a:solidFill>
                <a:ea typeface="Times New Roman" panose="02020603050405020304" pitchFamily="18" charset="0"/>
                <a:cs typeface="Arial" panose="020B0604020202020204" pitchFamily="34" charset="0"/>
              </a:rPr>
              <a:t> </a:t>
            </a:r>
          </a:p>
          <a:p>
            <a:pPr algn="ctr">
              <a:lnSpc>
                <a:spcPct val="115000"/>
              </a:lnSpc>
            </a:pPr>
            <a:r>
              <a:rPr lang="tr-TR" sz="1500" dirty="0">
                <a:solidFill>
                  <a:srgbClr val="7F8E95"/>
                </a:solidFill>
                <a:ea typeface="Times New Roman" panose="02020603050405020304" pitchFamily="18" charset="0"/>
                <a:cs typeface="Arial" panose="020B0604020202020204" pitchFamily="34" charset="0"/>
              </a:rPr>
              <a:t>          </a:t>
            </a:r>
            <a:r>
              <a:rPr lang="tr-TR" sz="1500" u="sng" dirty="0">
                <a:solidFill>
                  <a:srgbClr val="7F8E95"/>
                </a:solidFill>
                <a:ea typeface="Times New Roman" panose="02020603050405020304" pitchFamily="18" charset="0"/>
                <a:cs typeface="Arial" panose="020B0604020202020204" pitchFamily="34" charset="0"/>
                <a:hlinkClick r:id="rId5"/>
              </a:rPr>
              <a:t>ardek@itu.edu.tr</a:t>
            </a:r>
            <a:endParaRPr lang="tr-TR" sz="1500" u="sng" dirty="0">
              <a:solidFill>
                <a:srgbClr val="7F8E95"/>
              </a:solidFill>
              <a:ea typeface="Times New Roman" panose="02020603050405020304" pitchFamily="18" charset="0"/>
              <a:cs typeface="Arial" panose="020B0604020202020204" pitchFamily="34" charset="0"/>
            </a:endParaRPr>
          </a:p>
          <a:p>
            <a:pPr algn="ctr">
              <a:lnSpc>
                <a:spcPct val="115000"/>
              </a:lnSpc>
            </a:pPr>
            <a:endParaRPr lang="x-none" sz="1500" u="sng" dirty="0">
              <a:solidFill>
                <a:srgbClr val="7F8E95"/>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481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7EC67-C6CD-0645-8A6D-9EEF64CF2B49}"/>
              </a:ext>
            </a:extLst>
          </p:cNvPr>
          <p:cNvSpPr/>
          <p:nvPr/>
        </p:nvSpPr>
        <p:spPr>
          <a:xfrm>
            <a:off x="6806195" y="4499769"/>
            <a:ext cx="4466092" cy="1110432"/>
          </a:xfrm>
          <a:prstGeom prst="rect">
            <a:avLst/>
          </a:prstGeom>
        </p:spPr>
        <p:txBody>
          <a:bodyPr wrap="square">
            <a:spAutoFit/>
          </a:bodyPr>
          <a:lstStyle/>
          <a:p>
            <a:pPr marL="514350" indent="-514350">
              <a:buAutoNum type="alphaUcParenR"/>
            </a:pPr>
            <a:r>
              <a:rPr lang="en-US" sz="3308" b="1" dirty="0">
                <a:solidFill>
                  <a:srgbClr val="2E2F2E"/>
                </a:solidFill>
                <a:cs typeface="Arial" panose="020B0604020202020204" pitchFamily="34" charset="0"/>
              </a:rPr>
              <a:t>ÜNİVERSİTEMİZDEN </a:t>
            </a:r>
          </a:p>
          <a:p>
            <a:r>
              <a:rPr lang="en-US" sz="3308" b="1" dirty="0">
                <a:solidFill>
                  <a:srgbClr val="2E2F2E"/>
                </a:solidFill>
                <a:cs typeface="Arial" panose="020B0604020202020204" pitchFamily="34" charset="0"/>
              </a:rPr>
              <a:t>HABERLER</a:t>
            </a:r>
            <a:endParaRPr lang="x-none" sz="3308" dirty="0">
              <a:solidFill>
                <a:srgbClr val="2E2F2E"/>
              </a:solidFill>
              <a:cs typeface="Arial" panose="020B0604020202020204" pitchFamily="34" charset="0"/>
            </a:endParaRPr>
          </a:p>
        </p:txBody>
      </p:sp>
    </p:spTree>
    <p:extLst>
      <p:ext uri="{BB962C8B-B14F-4D97-AF65-F5344CB8AC3E}">
        <p14:creationId xmlns:p14="http://schemas.microsoft.com/office/powerpoint/2010/main" val="86747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191911" y="395111"/>
            <a:ext cx="12157557" cy="7161961"/>
          </a:xfrm>
          <a:prstGeom prst="rect">
            <a:avLst/>
          </a:prstGeom>
        </p:spPr>
        <p:txBody>
          <a:bodyPr wrap="square">
            <a:spAutoFit/>
          </a:bodyPr>
          <a:lstStyle/>
          <a:p>
            <a:pPr algn="just">
              <a:lnSpc>
                <a:spcPct val="115000"/>
              </a:lnSpc>
              <a:spcAft>
                <a:spcPts val="1000"/>
              </a:spcAft>
            </a:pPr>
            <a:r>
              <a:rPr lang="tr-TR"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JEDI Projesi Kabul Edildi!</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Erasmus+ Programı “Pilot a </a:t>
            </a:r>
            <a:r>
              <a:rPr lang="tr-TR" sz="1600" dirty="0" err="1">
                <a:latin typeface="Calibri" panose="020F0502020204030204" pitchFamily="34" charset="0"/>
                <a:ea typeface="Calibri" panose="020F0502020204030204" pitchFamily="34" charset="0"/>
                <a:cs typeface="Times New Roman" panose="02020603050405020304" pitchFamily="18" charset="0"/>
              </a:rPr>
              <a:t>joint</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European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degree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label</a:t>
            </a:r>
            <a:r>
              <a:rPr lang="tr-TR" sz="1600" dirty="0">
                <a:latin typeface="Calibri" panose="020F0502020204030204" pitchFamily="34" charset="0"/>
                <a:ea typeface="Calibri" panose="020F0502020204030204" pitchFamily="34" charset="0"/>
                <a:cs typeface="Times New Roman" panose="02020603050405020304" pitchFamily="18" charset="0"/>
              </a:rPr>
              <a:t>” çağrısı kapsamında “</a:t>
            </a:r>
            <a:r>
              <a:rPr lang="tr-TR" sz="1600" dirty="0" err="1">
                <a:latin typeface="Calibri" panose="020F0502020204030204" pitchFamily="34" charset="0"/>
                <a:ea typeface="Calibri" panose="020F0502020204030204" pitchFamily="34" charset="0"/>
                <a:cs typeface="Times New Roman" panose="02020603050405020304" pitchFamily="18" charset="0"/>
              </a:rPr>
              <a:t>Joint</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European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Degree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Label</a:t>
            </a:r>
            <a:r>
              <a:rPr lang="tr-TR" sz="1600" dirty="0">
                <a:latin typeface="Calibri" panose="020F0502020204030204" pitchFamily="34" charset="0"/>
                <a:ea typeface="Calibri" panose="020F0502020204030204" pitchFamily="34" charset="0"/>
                <a:cs typeface="Times New Roman" panose="02020603050405020304" pitchFamily="18" charset="0"/>
              </a:rPr>
              <a:t> in </a:t>
            </a:r>
            <a:r>
              <a:rPr lang="tr-TR" sz="1600" dirty="0" err="1">
                <a:latin typeface="Calibri" panose="020F0502020204030204" pitchFamily="34" charset="0"/>
                <a:ea typeface="Calibri" panose="020F0502020204030204" pitchFamily="34" charset="0"/>
                <a:cs typeface="Times New Roman" panose="02020603050405020304" pitchFamily="18" charset="0"/>
              </a:rPr>
              <a:t>Engineering-Toward</a:t>
            </a:r>
            <a:r>
              <a:rPr lang="tr-TR" sz="1600" dirty="0">
                <a:latin typeface="Calibri" panose="020F0502020204030204" pitchFamily="34" charset="0"/>
                <a:ea typeface="Calibri" panose="020F0502020204030204" pitchFamily="34" charset="0"/>
                <a:cs typeface="Times New Roman" panose="02020603050405020304" pitchFamily="18" charset="0"/>
              </a:rPr>
              <a:t> a </a:t>
            </a:r>
            <a:r>
              <a:rPr lang="tr-TR" sz="1600" dirty="0" err="1">
                <a:latin typeface="Calibri" panose="020F0502020204030204" pitchFamily="34" charset="0"/>
                <a:ea typeface="Calibri" panose="020F0502020204030204" pitchFamily="34" charset="0"/>
                <a:cs typeface="Times New Roman" panose="02020603050405020304" pitchFamily="18" charset="0"/>
              </a:rPr>
              <a:t>European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framework</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for</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engineering</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education</a:t>
            </a:r>
            <a:r>
              <a:rPr lang="tr-TR" sz="1600" dirty="0">
                <a:latin typeface="Calibri" panose="020F0502020204030204" pitchFamily="34" charset="0"/>
                <a:ea typeface="Calibri" panose="020F0502020204030204" pitchFamily="34" charset="0"/>
                <a:cs typeface="Times New Roman" panose="02020603050405020304" pitchFamily="18" charset="0"/>
              </a:rPr>
              <a:t> -JEDI” projesi kabul edildi.</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JEDI Projesi 11 ülkeden 16 yükseköğretim kurumu, 3 Avrupa Üniversitesinin konsorsiyum üyesi ve ENAEE ve </a:t>
            </a:r>
            <a:r>
              <a:rPr lang="tr-TR" sz="1600" dirty="0" err="1">
                <a:latin typeface="Calibri" panose="020F0502020204030204" pitchFamily="34" charset="0"/>
                <a:ea typeface="Calibri" panose="020F0502020204030204" pitchFamily="34" charset="0"/>
                <a:cs typeface="Times New Roman" panose="02020603050405020304" pitchFamily="18" charset="0"/>
              </a:rPr>
              <a:t>CTI’nın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asosiye</a:t>
            </a:r>
            <a:r>
              <a:rPr lang="tr-TR" sz="1600" dirty="0">
                <a:latin typeface="Calibri" panose="020F0502020204030204" pitchFamily="34" charset="0"/>
                <a:ea typeface="Calibri" panose="020F0502020204030204" pitchFamily="34" charset="0"/>
                <a:cs typeface="Times New Roman" panose="02020603050405020304" pitchFamily="18" charset="0"/>
              </a:rPr>
              <a:t> üye olarak dahil olduğu bir Avrupa Birliği Erasmus+ 2022 Politika Uygulamaları projesidir. Projenin amacı, teknoloji ve mühendislik alanlarındaki ortak derece programlarını başarıyla tamamlayan öğrencilere verilecek olan Avrupa Etiketi için ortak kriterler önermek, uygulamak ve test etmektir. Bu etiket, mühendislik eğitiminde entegre bir Avrupa Çerçevesi oluşturmanın ilk aşaması olacaktır. Projede çalışmalar yoluyla oluşturulacak olan prototip, akademik ve kurumsal bir altyapı sunmasının yanı sıra gerçek koşullarda uygulanabilirliğini test etmek için konsorsiyum üyesi olan yükseköğretim kurumlarındaki 3 farklı ortak derece programında uygulanacaktır. Projenin süresi toplam 12 aydır.</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Projenin yürütücüsü, halihazırda kurumsal bir proje olarak yürütmekte olduğumuz </a:t>
            </a:r>
            <a:r>
              <a:rPr lang="tr-TR" sz="1600" dirty="0" err="1">
                <a:latin typeface="Calibri" panose="020F0502020204030204" pitchFamily="34" charset="0"/>
                <a:ea typeface="Calibri" panose="020F0502020204030204" pitchFamily="34" charset="0"/>
                <a:cs typeface="Times New Roman" panose="02020603050405020304" pitchFamily="18" charset="0"/>
              </a:rPr>
              <a:t>European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Engineering</a:t>
            </a:r>
            <a:r>
              <a:rPr lang="tr-TR" sz="1600" dirty="0">
                <a:latin typeface="Calibri" panose="020F0502020204030204" pitchFamily="34" charset="0"/>
                <a:ea typeface="Calibri" panose="020F0502020204030204" pitchFamily="34" charset="0"/>
                <a:cs typeface="Times New Roman" panose="02020603050405020304" pitchFamily="18" charset="0"/>
              </a:rPr>
              <a:t> Learning </a:t>
            </a:r>
            <a:r>
              <a:rPr lang="tr-TR" sz="1600" dirty="0" err="1">
                <a:latin typeface="Calibri" panose="020F0502020204030204" pitchFamily="34" charset="0"/>
                <a:ea typeface="Calibri" panose="020F0502020204030204" pitchFamily="34" charset="0"/>
                <a:cs typeface="Times New Roman" panose="02020603050405020304" pitchFamily="18" charset="0"/>
              </a:rPr>
              <a:t>Innovation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and</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Science</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Alliance</a:t>
            </a:r>
            <a:r>
              <a:rPr lang="tr-TR" sz="1600" dirty="0">
                <a:latin typeface="Calibri" panose="020F0502020204030204" pitchFamily="34" charset="0"/>
                <a:ea typeface="Calibri" panose="020F0502020204030204" pitchFamily="34" charset="0"/>
                <a:cs typeface="Times New Roman" panose="02020603050405020304" pitchFamily="18" charset="0"/>
              </a:rPr>
              <a:t>-EELISA Projesi ortaklarımızdan </a:t>
            </a:r>
            <a:r>
              <a:rPr lang="tr-TR" sz="1600" dirty="0" err="1">
                <a:latin typeface="Calibri" panose="020F0502020204030204" pitchFamily="34" charset="0"/>
                <a:ea typeface="Calibri" panose="020F0502020204030204" pitchFamily="34" charset="0"/>
                <a:cs typeface="Times New Roman" panose="02020603050405020304" pitchFamily="18" charset="0"/>
              </a:rPr>
              <a:t>Universidad</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Politecnica</a:t>
            </a:r>
            <a:r>
              <a:rPr lang="tr-TR" sz="1600" dirty="0">
                <a:latin typeface="Calibri" panose="020F0502020204030204" pitchFamily="34" charset="0"/>
                <a:ea typeface="Calibri" panose="020F0502020204030204" pitchFamily="34" charset="0"/>
                <a:cs typeface="Times New Roman" panose="02020603050405020304" pitchFamily="18" charset="0"/>
              </a:rPr>
              <a:t> De Madrid-</a:t>
            </a:r>
            <a:r>
              <a:rPr lang="tr-TR" sz="1600" dirty="0" err="1">
                <a:latin typeface="Calibri" panose="020F0502020204030204" pitchFamily="34" charset="0"/>
                <a:ea typeface="Calibri" panose="020F0502020204030204" pitchFamily="34" charset="0"/>
                <a:cs typeface="Times New Roman" panose="02020603050405020304" pitchFamily="18" charset="0"/>
              </a:rPr>
              <a:t>UPM’dir</a:t>
            </a:r>
            <a:r>
              <a:rPr lang="tr-TR" sz="1600" dirty="0">
                <a:latin typeface="Calibri" panose="020F0502020204030204" pitchFamily="34" charset="0"/>
                <a:ea typeface="Calibri" panose="020F0502020204030204" pitchFamily="34" charset="0"/>
                <a:cs typeface="Times New Roman" panose="02020603050405020304" pitchFamily="18" charset="0"/>
              </a:rPr>
              <a:t>. EELISA Projesi Avrupa Üniversitesi girişimlerinden biri olup, bu girişimin amacı yenilikçi ve çeşitli uzun-dönemli iş birlikleri yoluyla ortak Avrupa değerlerini ve güçlendirilmiş Avrupalı kimliğini teşvik etmek, yükseköğretim kurumlarını kalite, performans ve uluslararası rekabet konularında önemli bir atılım gerçekleştirmeleri için desteklemektir. Bu kapsamda, bir Avrupa Üniversitesi girişimi olan EELISA projesinin amacı da Avrupa yükseköğretimini dönüştürerek Avrupalı Mühendis tanımını yeniden yapmaktır. </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EELISA Projesi ortaklıklarından doğan diğer bir kurumsal proje olan ve yapısı ve organizasyonu itibariyle uluslararası ve </a:t>
            </a:r>
            <a:r>
              <a:rPr lang="tr-TR" sz="1600" dirty="0" err="1">
                <a:latin typeface="Calibri" panose="020F0502020204030204" pitchFamily="34" charset="0"/>
                <a:ea typeface="Calibri" panose="020F0502020204030204" pitchFamily="34" charset="0"/>
                <a:cs typeface="Times New Roman" panose="02020603050405020304" pitchFamily="18" charset="0"/>
              </a:rPr>
              <a:t>disiplinlerarası</a:t>
            </a:r>
            <a:r>
              <a:rPr lang="tr-TR" sz="1600" dirty="0">
                <a:latin typeface="Calibri" panose="020F0502020204030204" pitchFamily="34" charset="0"/>
                <a:ea typeface="Calibri" panose="020F0502020204030204" pitchFamily="34" charset="0"/>
                <a:cs typeface="Times New Roman" panose="02020603050405020304" pitchFamily="18" charset="0"/>
              </a:rPr>
              <a:t> bir nitelik sergileyen JEDI Projesinin İTÜ tarafında Prof. Dr. Şule Itır Satoğlu koordinatörlüğünde Prof. Dr. Esra Çapanoğlu Güven ve Doç. Dr. Nilüfer Ülker araştırmacı olarak görev alacaktır.</a:t>
            </a:r>
          </a:p>
          <a:p>
            <a:pPr algn="just">
              <a:lnSpc>
                <a:spcPct val="115000"/>
              </a:lnSpc>
              <a:spcAft>
                <a:spcPts val="1000"/>
              </a:spcAft>
            </a:pP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54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0" y="406400"/>
            <a:ext cx="12440356" cy="7870616"/>
          </a:xfrm>
          <a:prstGeom prst="rect">
            <a:avLst/>
          </a:prstGeom>
        </p:spPr>
        <p:txBody>
          <a:bodyPr wrap="square">
            <a:spAutoFit/>
          </a:bodyPr>
          <a:lstStyle/>
          <a:p>
            <a:pPr algn="just">
              <a:lnSpc>
                <a:spcPct val="115000"/>
              </a:lnSpc>
              <a:spcAft>
                <a:spcPts val="1000"/>
              </a:spcAft>
            </a:pPr>
            <a:r>
              <a:rPr lang="tr-TR" sz="16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IntegrEUtor</a:t>
            </a:r>
            <a:r>
              <a:rPr lang="tr-TR"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Jean </a:t>
            </a:r>
            <a:r>
              <a:rPr lang="tr-TR" sz="16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Monnet</a:t>
            </a:r>
            <a:r>
              <a:rPr lang="tr-TR"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Modül Projesi’nin Açılış Toplantısı Gerçekleştirildi!</a:t>
            </a:r>
            <a:endParaRPr lang="tr-TR"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İTÜ tarafından yürütülen ve Avrupa Komisyonu tarafından desteklenen EU Integration </a:t>
            </a:r>
            <a:r>
              <a:rPr lang="tr-TR" sz="1600" dirty="0" err="1">
                <a:latin typeface="Calibri" panose="020F0502020204030204" pitchFamily="34" charset="0"/>
                <a:ea typeface="Calibri" panose="020F0502020204030204" pitchFamily="34" charset="0"/>
                <a:cs typeface="Times New Roman" panose="02020603050405020304" pitchFamily="18" charset="0"/>
              </a:rPr>
              <a:t>and</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Turkey</a:t>
            </a:r>
            <a:r>
              <a:rPr lang="tr-TR" sz="1600" dirty="0">
                <a:latin typeface="Calibri" panose="020F0502020204030204" pitchFamily="34" charset="0"/>
                <a:ea typeface="Calibri" panose="020F0502020204030204" pitchFamily="34" charset="0"/>
                <a:cs typeface="Times New Roman" panose="02020603050405020304" pitchFamily="18" charset="0"/>
              </a:rPr>
              <a:t> - </a:t>
            </a:r>
            <a:r>
              <a:rPr lang="tr-TR" sz="1600" dirty="0" err="1">
                <a:latin typeface="Calibri" panose="020F0502020204030204" pitchFamily="34" charset="0"/>
                <a:ea typeface="Calibri" panose="020F0502020204030204" pitchFamily="34" charset="0"/>
                <a:cs typeface="Times New Roman" panose="02020603050405020304" pitchFamily="18" charset="0"/>
              </a:rPr>
              <a:t>IntegrEUtor</a:t>
            </a:r>
            <a:r>
              <a:rPr lang="tr-TR" sz="1600" dirty="0">
                <a:latin typeface="Calibri" panose="020F0502020204030204" pitchFamily="34" charset="0"/>
                <a:ea typeface="Calibri" panose="020F0502020204030204" pitchFamily="34" charset="0"/>
                <a:cs typeface="Times New Roman" panose="02020603050405020304" pitchFamily="18" charset="0"/>
              </a:rPr>
              <a:t> Jean </a:t>
            </a:r>
            <a:r>
              <a:rPr lang="tr-TR" sz="1600" dirty="0" err="1">
                <a:latin typeface="Calibri" panose="020F0502020204030204" pitchFamily="34" charset="0"/>
                <a:ea typeface="Calibri" panose="020F0502020204030204" pitchFamily="34" charset="0"/>
                <a:cs typeface="Times New Roman" panose="02020603050405020304" pitchFamily="18" charset="0"/>
              </a:rPr>
              <a:t>Monnet</a:t>
            </a:r>
            <a:r>
              <a:rPr lang="tr-TR" sz="1600" dirty="0">
                <a:latin typeface="Calibri" panose="020F0502020204030204" pitchFamily="34" charset="0"/>
                <a:ea typeface="Calibri" panose="020F0502020204030204" pitchFamily="34" charset="0"/>
                <a:cs typeface="Times New Roman" panose="02020603050405020304" pitchFamily="18" charset="0"/>
              </a:rPr>
              <a:t> Modül Projesi’nin açılış toplantısı, “Türkiye-Avrupa Birliği İlişkileri ve Gençler İçin Fırsatlar” başlığıyla, 2 Şubat 2023’te çevrimiçi olarak gerçekleşti. </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Dış İşleri Bakan Yardımcısı ve AB Başkanı Büyükelçi Faruk Kaymakçı ve Yıldız Teknik Üniversitesi Öğretim Üyesi ve İktisadi Kalkınma Vakfı (İKV) Genel Sekreteri Doç. Dr. Çiğdem </a:t>
            </a:r>
            <a:r>
              <a:rPr lang="tr-TR" sz="1600" dirty="0" err="1">
                <a:latin typeface="Calibri" panose="020F0502020204030204" pitchFamily="34" charset="0"/>
                <a:ea typeface="Calibri" panose="020F0502020204030204" pitchFamily="34" charset="0"/>
                <a:cs typeface="Times New Roman" panose="02020603050405020304" pitchFamily="18" charset="0"/>
              </a:rPr>
              <a:t>Nas’ın</a:t>
            </a:r>
            <a:r>
              <a:rPr lang="tr-TR" sz="1600" dirty="0">
                <a:latin typeface="Calibri" panose="020F0502020204030204" pitchFamily="34" charset="0"/>
                <a:ea typeface="Calibri" panose="020F0502020204030204" pitchFamily="34" charset="0"/>
                <a:cs typeface="Times New Roman" panose="02020603050405020304" pitchFamily="18" charset="0"/>
              </a:rPr>
              <a:t> konuşmacı olarak katıldığı toplantının </a:t>
            </a:r>
            <a:r>
              <a:rPr lang="tr-TR" sz="1600" dirty="0" err="1">
                <a:latin typeface="Calibri" panose="020F0502020204030204" pitchFamily="34" charset="0"/>
                <a:ea typeface="Calibri" panose="020F0502020204030204" pitchFamily="34" charset="0"/>
                <a:cs typeface="Times New Roman" panose="02020603050405020304" pitchFamily="18" charset="0"/>
              </a:rPr>
              <a:t>moderatörlüğü</a:t>
            </a:r>
            <a:r>
              <a:rPr lang="tr-TR" sz="1600" dirty="0">
                <a:latin typeface="Calibri" panose="020F0502020204030204" pitchFamily="34" charset="0"/>
                <a:ea typeface="Calibri" panose="020F0502020204030204" pitchFamily="34" charset="0"/>
                <a:cs typeface="Times New Roman" panose="02020603050405020304" pitchFamily="18" charset="0"/>
              </a:rPr>
              <a:t>, proje yürütücüsü Öğr. Gör. Dr. Alper Yurttaş tarafından yapıldı. Toplantının açılış konuşması ise İTÜ Rektör Yardımcısı Prof. Dr. Bülent Güloğlu tarafından gerçekleştirildi. </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Yükseköğrenim kurumları kapsamında Jean </a:t>
            </a:r>
            <a:r>
              <a:rPr lang="tr-TR" sz="1600" dirty="0" err="1">
                <a:latin typeface="Calibri" panose="020F0502020204030204" pitchFamily="34" charset="0"/>
                <a:ea typeface="Calibri" panose="020F0502020204030204" pitchFamily="34" charset="0"/>
                <a:cs typeface="Times New Roman" panose="02020603050405020304" pitchFamily="18" charset="0"/>
              </a:rPr>
              <a:t>Monnet</a:t>
            </a:r>
            <a:r>
              <a:rPr lang="tr-TR" sz="1600" dirty="0">
                <a:latin typeface="Calibri" panose="020F0502020204030204" pitchFamily="34" charset="0"/>
                <a:ea typeface="Calibri" panose="020F0502020204030204" pitchFamily="34" charset="0"/>
                <a:cs typeface="Times New Roman" panose="02020603050405020304" pitchFamily="18" charset="0"/>
              </a:rPr>
              <a:t> Modül ve Kürsülerinin, ders müfredatlarına AB konularının daha iyi bir şekilde dahil edilmesi bağlamında etkilerine dikkat çekerek konuşmasına başlayan İKV Genel Sekreteri Doç. Dr. Çiğdem Nas, Türkiye-AB ilişkilerinde güncel gelişmelere ve gençlerin faydalanabileceği İKV yayınlarına değindi. 2019-2027 AB Gençlik Stratejisi kapsamında 2022 yılının AB Gençlik Yılı olarak belirlendiğini ifade eden Nas, gençler açısından günümüz dünyasında AB’nin oluşturmaya çalıştığı emek piyasasında da önemli bir yeri olan dijital beceriler, ekip çalışması ve yaratıcı düşünme gibi konuları ele aldı. </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Dış İşleri Bakan Yardımcısı ve AB Başkanı Büyükelçi Faruk Kaymakçı ise, öğrencilerin ve genç araştırmacıların faydalanabileceği Erasmus+, ESC (</a:t>
            </a:r>
            <a:r>
              <a:rPr lang="tr-TR" sz="1600" dirty="0" err="1">
                <a:latin typeface="Calibri" panose="020F0502020204030204" pitchFamily="34" charset="0"/>
                <a:ea typeface="Calibri" panose="020F0502020204030204" pitchFamily="34" charset="0"/>
                <a:cs typeface="Times New Roman" panose="02020603050405020304" pitchFamily="18" charset="0"/>
              </a:rPr>
              <a:t>European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Solidarity</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Corp</a:t>
            </a:r>
            <a:r>
              <a:rPr lang="tr-TR" sz="1600" dirty="0">
                <a:latin typeface="Calibri" panose="020F0502020204030204" pitchFamily="34" charset="0"/>
                <a:ea typeface="Calibri" panose="020F0502020204030204" pitchFamily="34" charset="0"/>
                <a:cs typeface="Times New Roman" panose="02020603050405020304" pitchFamily="18" charset="0"/>
              </a:rPr>
              <a:t>), Ufuk Avrupa programlarını, başta Avrupa Koleji ve  Jean </a:t>
            </a:r>
            <a:r>
              <a:rPr lang="tr-TR" sz="1600" dirty="0" err="1">
                <a:latin typeface="Calibri" panose="020F0502020204030204" pitchFamily="34" charset="0"/>
                <a:ea typeface="Calibri" panose="020F0502020204030204" pitchFamily="34" charset="0"/>
                <a:cs typeface="Times New Roman" panose="02020603050405020304" pitchFamily="18" charset="0"/>
              </a:rPr>
              <a:t>Monnet</a:t>
            </a:r>
            <a:r>
              <a:rPr lang="tr-TR" sz="1600" dirty="0">
                <a:latin typeface="Calibri" panose="020F0502020204030204" pitchFamily="34" charset="0"/>
                <a:ea typeface="Calibri" panose="020F0502020204030204" pitchFamily="34" charset="0"/>
                <a:cs typeface="Times New Roman" panose="02020603050405020304" pitchFamily="18" charset="0"/>
              </a:rPr>
              <a:t> burs programları olmak üzere öğrencilerin yararlanabileceği fırsatları ve AB Başkanlığı İletişim Stratejisi (ABİS) çerçevesinde Sivil Toplum </a:t>
            </a:r>
            <a:r>
              <a:rPr lang="tr-TR" sz="1600" dirty="0" err="1">
                <a:latin typeface="Calibri" panose="020F0502020204030204" pitchFamily="34" charset="0"/>
                <a:ea typeface="Calibri" panose="020F0502020204030204" pitchFamily="34" charset="0"/>
                <a:cs typeface="Times New Roman" panose="02020603050405020304" pitchFamily="18" charset="0"/>
              </a:rPr>
              <a:t>Diyaloğu’nu</a:t>
            </a:r>
            <a:r>
              <a:rPr lang="tr-TR" sz="1600" dirty="0">
                <a:latin typeface="Calibri" panose="020F0502020204030204" pitchFamily="34" charset="0"/>
                <a:ea typeface="Calibri" panose="020F0502020204030204" pitchFamily="34" charset="0"/>
                <a:cs typeface="Times New Roman" panose="02020603050405020304" pitchFamily="18" charset="0"/>
              </a:rPr>
              <a:t> ele aldı. </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AB’nin Yeşil Mutabakat ve dijitalleşme gündemleri, katılım müzakerelerinin önemi, Gümrük Birliği güncellemesi, vize serbestisi diyaloğu, güvenlik ve savunma politikalarında ilişkilerin geliştirilmesi gerektiği her iki konuşmacının ele aldığı ortak konuları oluşturdu. Konuşmacılar ayrıca, Türkiye’nin Avrupa ile olan organik bağlarına, AB’nin evrensel değerlerinin Türkiye için belirleyici ve model oluşturan bir niteliğe sahip olmasına ve önümüzdeki süreçte her alanda diyaloğun ve işbirliğinin geliştirilmesi gerektiğine işaret etti. Etkinlik, soru-cevap bölümünün ardından son buldu.</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Etkinlik kaydı için:</a:t>
            </a:r>
          </a:p>
          <a:p>
            <a:pPr algn="just">
              <a:lnSpc>
                <a:spcPct val="115000"/>
              </a:lnSpc>
              <a:spcAft>
                <a:spcPts val="1000"/>
              </a:spcAft>
            </a:pPr>
            <a:r>
              <a:rPr lang="tr-TR"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https://www.youtube.com/channel/UChCtqF18GDTZj_Z1y2-5JiA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Projeye ilişkin daha detaylı bilgi için:</a:t>
            </a:r>
          </a:p>
          <a:p>
            <a:pPr algn="just">
              <a:lnSpc>
                <a:spcPct val="115000"/>
              </a:lnSpc>
              <a:spcAft>
                <a:spcPts val="1000"/>
              </a:spcAft>
            </a:pPr>
            <a:r>
              <a:rPr lang="tr-TR"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https://integreutor.itu.edu.tr/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https://www.instagram.com/integreutor/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91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 name="Dikdörtgen 3"/>
          <p:cNvSpPr/>
          <p:nvPr/>
        </p:nvSpPr>
        <p:spPr>
          <a:xfrm>
            <a:off x="0" y="191911"/>
            <a:ext cx="12429067" cy="7790594"/>
          </a:xfrm>
          <a:prstGeom prst="rect">
            <a:avLst/>
          </a:prstGeom>
        </p:spPr>
        <p:txBody>
          <a:bodyPr wrap="square">
            <a:spAutoFit/>
          </a:bodyPr>
          <a:lstStyle/>
          <a:p>
            <a:pPr algn="just">
              <a:lnSpc>
                <a:spcPct val="115000"/>
              </a:lnSpc>
              <a:spcAft>
                <a:spcPts val="0"/>
              </a:spcAft>
            </a:pPr>
            <a:r>
              <a:rPr lang="tr-TR" sz="15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YouCDF  Projesi Kabul Edildi!</a:t>
            </a:r>
            <a:endParaRPr lang="tr-TR" sz="15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500" b="1" dirty="0">
                <a:latin typeface="Calibri" panose="020F0502020204030204" pitchFamily="34" charset="0"/>
                <a:ea typeface="Calibri" panose="020F0502020204030204" pitchFamily="34" charset="0"/>
                <a:cs typeface="Times New Roman" panose="02020603050405020304" pitchFamily="18" charset="0"/>
              </a:rPr>
              <a:t> </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500" dirty="0">
                <a:latin typeface="Calibri" panose="020F0502020204030204" pitchFamily="34" charset="0"/>
                <a:ea typeface="Calibri" panose="020F0502020204030204" pitchFamily="34" charset="0"/>
                <a:cs typeface="Times New Roman" panose="02020603050405020304" pitchFamily="18" charset="0"/>
              </a:rPr>
              <a:t>İTÜ Ekonomi Bölümü’nden  Dr. Öğr. Üyesi Aysun Hızıroğlu Aygün’ün “</a:t>
            </a:r>
            <a:r>
              <a:rPr lang="tr-TR" sz="1500" dirty="0" err="1">
                <a:latin typeface="Calibri" panose="020F0502020204030204" pitchFamily="34" charset="0"/>
                <a:ea typeface="Calibri" panose="020F0502020204030204" pitchFamily="34" charset="0"/>
                <a:cs typeface="Times New Roman" panose="02020603050405020304" pitchFamily="18" charset="0"/>
              </a:rPr>
              <a:t>Young</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Children</a:t>
            </a:r>
            <a:r>
              <a:rPr lang="tr-TR" sz="1500" dirty="0">
                <a:latin typeface="Calibri" panose="020F0502020204030204" pitchFamily="34" charset="0"/>
                <a:ea typeface="Calibri" panose="020F0502020204030204" pitchFamily="34" charset="0"/>
                <a:cs typeface="Times New Roman" panose="02020603050405020304" pitchFamily="18" charset="0"/>
              </a:rPr>
              <a:t> of </a:t>
            </a:r>
            <a:r>
              <a:rPr lang="tr-TR" sz="1500" dirty="0" err="1">
                <a:latin typeface="Calibri" panose="020F0502020204030204" pitchFamily="34" charset="0"/>
                <a:ea typeface="Calibri" panose="020F0502020204030204" pitchFamily="34" charset="0"/>
                <a:cs typeface="Times New Roman" panose="02020603050405020304" pitchFamily="18" charset="0"/>
              </a:rPr>
              <a:t>Disadvantaged</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Families</a:t>
            </a:r>
            <a:r>
              <a:rPr lang="tr-TR" sz="1500" dirty="0">
                <a:latin typeface="Calibri" panose="020F0502020204030204" pitchFamily="34" charset="0"/>
                <a:ea typeface="Calibri" panose="020F0502020204030204" pitchFamily="34" charset="0"/>
                <a:cs typeface="Times New Roman" panose="02020603050405020304" pitchFamily="18" charset="0"/>
              </a:rPr>
              <a:t>: A </a:t>
            </a:r>
            <a:r>
              <a:rPr lang="tr-TR" sz="1500" dirty="0" err="1">
                <a:latin typeface="Calibri" panose="020F0502020204030204" pitchFamily="34" charset="0"/>
                <a:ea typeface="Calibri" panose="020F0502020204030204" pitchFamily="34" charset="0"/>
                <a:cs typeface="Times New Roman" panose="02020603050405020304" pitchFamily="18" charset="0"/>
              </a:rPr>
              <a:t>Comprehensive</a:t>
            </a:r>
            <a:r>
              <a:rPr lang="tr-TR" sz="1500" dirty="0">
                <a:latin typeface="Calibri" panose="020F0502020204030204" pitchFamily="34" charset="0"/>
                <a:ea typeface="Calibri" panose="020F0502020204030204" pitchFamily="34" charset="0"/>
                <a:cs typeface="Times New Roman" panose="02020603050405020304" pitchFamily="18" charset="0"/>
              </a:rPr>
              <a:t> Analysis of </a:t>
            </a:r>
            <a:r>
              <a:rPr lang="tr-TR" sz="1500" dirty="0" err="1">
                <a:latin typeface="Calibri" panose="020F0502020204030204" pitchFamily="34" charset="0"/>
                <a:ea typeface="Calibri" panose="020F0502020204030204" pitchFamily="34" charset="0"/>
                <a:cs typeface="Times New Roman" panose="02020603050405020304" pitchFamily="18" charset="0"/>
              </a:rPr>
              <a:t>Parental</a:t>
            </a:r>
            <a:r>
              <a:rPr lang="tr-TR" sz="1500" dirty="0">
                <a:latin typeface="Calibri" panose="020F0502020204030204" pitchFamily="34" charset="0"/>
                <a:ea typeface="Calibri" panose="020F0502020204030204" pitchFamily="34" charset="0"/>
                <a:cs typeface="Times New Roman" panose="02020603050405020304" pitchFamily="18" charset="0"/>
              </a:rPr>
              <a:t> Human </a:t>
            </a:r>
            <a:r>
              <a:rPr lang="tr-TR" sz="1500" dirty="0" err="1">
                <a:latin typeface="Calibri" panose="020F0502020204030204" pitchFamily="34" charset="0"/>
                <a:ea typeface="Calibri" panose="020F0502020204030204" pitchFamily="34" charset="0"/>
                <a:cs typeface="Times New Roman" panose="02020603050405020304" pitchFamily="18" charset="0"/>
              </a:rPr>
              <a:t>Capital</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Investment</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and</a:t>
            </a:r>
            <a:r>
              <a:rPr lang="tr-TR" sz="1500" dirty="0">
                <a:latin typeface="Calibri" panose="020F0502020204030204" pitchFamily="34" charset="0"/>
                <a:ea typeface="Calibri" panose="020F0502020204030204" pitchFamily="34" charset="0"/>
                <a:cs typeface="Times New Roman" panose="02020603050405020304" pitchFamily="18" charset="0"/>
              </a:rPr>
              <a:t> Child </a:t>
            </a:r>
            <a:r>
              <a:rPr lang="tr-TR" sz="1500" dirty="0" err="1">
                <a:latin typeface="Calibri" panose="020F0502020204030204" pitchFamily="34" charset="0"/>
                <a:ea typeface="Calibri" panose="020F0502020204030204" pitchFamily="34" charset="0"/>
                <a:cs typeface="Times New Roman" panose="02020603050405020304" pitchFamily="18" charset="0"/>
              </a:rPr>
              <a:t>Health</a:t>
            </a:r>
            <a:r>
              <a:rPr lang="tr-TR" sz="1500" dirty="0">
                <a:latin typeface="Calibri" panose="020F0502020204030204" pitchFamily="34" charset="0"/>
                <a:ea typeface="Calibri" panose="020F0502020204030204" pitchFamily="34" charset="0"/>
                <a:cs typeface="Times New Roman" panose="02020603050405020304" pitchFamily="18" charset="0"/>
              </a:rPr>
              <a:t> – YouCDF” isimli projesi Ufuk Avrupa Programı MSCA Doktora Sonrası Araştırma Bursları kapsamında kabul edildi. </a:t>
            </a:r>
          </a:p>
          <a:p>
            <a:pPr algn="just">
              <a:lnSpc>
                <a:spcPct val="115000"/>
              </a:lnSpc>
              <a:spcAft>
                <a:spcPts val="0"/>
              </a:spcAft>
            </a:pP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500" dirty="0">
                <a:latin typeface="Calibri" panose="020F0502020204030204" pitchFamily="34" charset="0"/>
                <a:ea typeface="Calibri" panose="020F0502020204030204" pitchFamily="34" charset="0"/>
                <a:cs typeface="Times New Roman" panose="02020603050405020304" pitchFamily="18" charset="0"/>
              </a:rPr>
              <a:t>Söz konusu proje adından da anlaşılacağı üzere dezavantajlı ailelerin çocuklarının sağlık yatırımları ve sonuçlarına odaklanıyor. Burada dezavantaj ile neyin kastedildiğini farklı şekillerde tanımlamak mümkün. Örneğin ailenin düşük gelirli olması, yani doğum öncesi bakım, çocukların aşılanması gibi önleyici sağlık hizmetlerini ya da hastalık durumunda tedavi masraflarını karşılayacak maddi gücünün olmaması. Ancak bu durum Türkiye gibi evrensel sağlık sigortasına sahip ülkelerde daha az rastlanan türden bir kısıt. Çünkü sağlığa erişim nüfusun büyük bir kısmı için ücretsiz ya da ucuz.  Ancak herkesin genel sağlık sigortasından faydalanıyor olması sağlığa erişimin kolay olduğu anlamına gelmiyor. Kapasite sorunları, kısıtlı ulaşım olanakları veya zaman yetersizliği nedeniyle sağlık yatırımlarının ya da sağlık hizmeti alımının ertelendiği oluyor. Yani bu konuda bireylerin karşılaşacağı doğrudan veya dolaylı engeller olabiliyor.  Söz konusu olan çocuklar olduğunda da bu engeller çoğunlukla annelerin problemi oluyor. Bu da bu proje ile öne çıkarılmak istenen bir mekanizma olarak kadınların hane içindeki pazarlık gücünün az olması ile çocukların sağlığı arasındaki ilişkiyi inceleme motivasyonuna temel oluşturuyor Türkiye’de çocuk bakım sorumluluğu büyük ölçüde annelere ait. COVID-19 ile yaygınlaşan hane içi iş bölümüne dair çalışmalar da bir kez daha gösterdi ki bu durum Avrupa ülkelerinde de çok farklı değil. Ancak Türkiye’de kadınların ortalama eğitim seviyesi ve iş gücüne katılımları düşük. Hane içi pazarlık gücü de bireylerin maddi imkanlarına bağlı olarak değiştiği için az eğitimli ya da herhangi bir geliri olmayan kadınların pazarlık gücü az. Bu nedenle evrensel sağlık sigortası olsa dahi çocuklara yapılan sağlık yatırımı düşük olabilir. Projede sağlık iktisadı literatüründe, sağlığa olan talebi açıklamada kullanılan </a:t>
            </a:r>
            <a:r>
              <a:rPr lang="tr-TR" sz="1500" dirty="0" err="1">
                <a:latin typeface="Calibri" panose="020F0502020204030204" pitchFamily="34" charset="0"/>
                <a:ea typeface="Calibri" panose="020F0502020204030204" pitchFamily="34" charset="0"/>
                <a:cs typeface="Times New Roman" panose="02020603050405020304" pitchFamily="18" charset="0"/>
              </a:rPr>
              <a:t>Grossman</a:t>
            </a:r>
            <a:r>
              <a:rPr lang="tr-TR" sz="1500" dirty="0">
                <a:latin typeface="Calibri" panose="020F0502020204030204" pitchFamily="34" charset="0"/>
                <a:ea typeface="Calibri" panose="020F0502020204030204" pitchFamily="34" charset="0"/>
                <a:cs typeface="Times New Roman" panose="02020603050405020304" pitchFamily="18" charset="0"/>
              </a:rPr>
              <a:t> modeli ile hane içi pazarlık konusu birleştirilecektir. Bu projede Hacettepe Üniversitesi’nin Türkiye Nüfus ve Sağlık Araştırması (TNSA) ile Türkiye İstatistik Kurumu’nun Türkiye Sağlık Araştırması (TSA) mikro veri setlerini birlikte kullanılacaktır. Projenin </a:t>
            </a:r>
            <a:r>
              <a:rPr lang="tr-TR" sz="1500" dirty="0" err="1">
                <a:latin typeface="Calibri" panose="020F0502020204030204" pitchFamily="34" charset="0"/>
                <a:ea typeface="Calibri" panose="020F0502020204030204" pitchFamily="34" charset="0"/>
                <a:cs typeface="Times New Roman" panose="02020603050405020304" pitchFamily="18" charset="0"/>
              </a:rPr>
              <a:t>ekonometrik</a:t>
            </a:r>
            <a:r>
              <a:rPr lang="tr-TR" sz="1500" dirty="0">
                <a:latin typeface="Calibri" panose="020F0502020204030204" pitchFamily="34" charset="0"/>
                <a:ea typeface="Calibri" panose="020F0502020204030204" pitchFamily="34" charset="0"/>
                <a:cs typeface="Times New Roman" panose="02020603050405020304" pitchFamily="18" charset="0"/>
              </a:rPr>
              <a:t> modelinin Türkiye’den veri setleri ile yapılacak olması birden fazla nedenden ötürü ilgi çekicidir. Birincisi bu sayede meselenin kapsayıcı bir şekilde ele alınması mümkün. TNSA sayesinde  çocuklara yapılan sağlık yatırımı konularını 0-5 yaş arasındaki çocuklar için önleyici sağlık hizmetleri ve beslenme pratikleri ve sağlık hizmetlerine erişim gibi konuları da içerecek şekilde çok geniş bir kapsamda ele alınabiliyor. TSA sayesinde de çocukların sağlık durumları ölçülebiliyor. Bir de tabi bu bahsedildiği gibi evrensel sağlık sigortasına sahip bir ülke için yapılıyor ki halihazırda Avrupa’daki birçok ülkede sağlığa erişim ya Türkiye’deki gibi evrensel ya da kapsayıcılığının artan mülteci nüfusu da içine alacak şekilde genişletilmesi hedefleniyor. </a:t>
            </a:r>
          </a:p>
          <a:p>
            <a:pPr algn="just">
              <a:lnSpc>
                <a:spcPct val="115000"/>
              </a:lnSpc>
              <a:spcAft>
                <a:spcPts val="0"/>
              </a:spcAft>
            </a:pPr>
            <a:r>
              <a:rPr lang="tr-TR" sz="15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tr-TR" sz="1500" dirty="0">
                <a:latin typeface="Calibri" panose="020F0502020204030204" pitchFamily="34" charset="0"/>
                <a:ea typeface="Calibri" panose="020F0502020204030204" pitchFamily="34" charset="0"/>
                <a:cs typeface="Times New Roman" panose="02020603050405020304" pitchFamily="18" charset="0"/>
              </a:rPr>
              <a:t>Projenin bir ayağı ABD’de </a:t>
            </a:r>
            <a:r>
              <a:rPr lang="tr-TR" sz="1500" dirty="0" err="1">
                <a:latin typeface="Calibri" panose="020F0502020204030204" pitchFamily="34" charset="0"/>
                <a:ea typeface="Calibri" panose="020F0502020204030204" pitchFamily="34" charset="0"/>
                <a:cs typeface="Times New Roman" panose="02020603050405020304" pitchFamily="18" charset="0"/>
              </a:rPr>
              <a:t>University</a:t>
            </a:r>
            <a:r>
              <a:rPr lang="tr-TR" sz="1500" dirty="0">
                <a:latin typeface="Calibri" panose="020F0502020204030204" pitchFamily="34" charset="0"/>
                <a:ea typeface="Calibri" panose="020F0502020204030204" pitchFamily="34" charset="0"/>
                <a:cs typeface="Times New Roman" panose="02020603050405020304" pitchFamily="18" charset="0"/>
              </a:rPr>
              <a:t> of Minnesota’da Prof. Dr. Pınar Karaca-</a:t>
            </a:r>
            <a:r>
              <a:rPr lang="tr-TR" sz="1500" dirty="0" err="1">
                <a:latin typeface="Calibri" panose="020F0502020204030204" pitchFamily="34" charset="0"/>
                <a:ea typeface="Calibri" panose="020F0502020204030204" pitchFamily="34" charset="0"/>
                <a:cs typeface="Times New Roman" panose="02020603050405020304" pitchFamily="18" charset="0"/>
              </a:rPr>
              <a:t>Mandic</a:t>
            </a:r>
            <a:r>
              <a:rPr lang="tr-TR" sz="1500" dirty="0">
                <a:latin typeface="Calibri" panose="020F0502020204030204" pitchFamily="34" charset="0"/>
                <a:ea typeface="Calibri" panose="020F0502020204030204" pitchFamily="34" charset="0"/>
                <a:cs typeface="Times New Roman" panose="02020603050405020304" pitchFamily="18" charset="0"/>
              </a:rPr>
              <a:t> süpervizörlüğünde </a:t>
            </a:r>
            <a:r>
              <a:rPr lang="tr-TR" sz="1500" dirty="0" smtClean="0">
                <a:latin typeface="Calibri" panose="020F0502020204030204" pitchFamily="34" charset="0"/>
                <a:ea typeface="Calibri" panose="020F0502020204030204" pitchFamily="34" charset="0"/>
                <a:cs typeface="Times New Roman" panose="02020603050405020304" pitchFamily="18" charset="0"/>
              </a:rPr>
              <a:t>gerçekleştirilecektir. </a:t>
            </a:r>
            <a:r>
              <a:rPr lang="tr-TR" sz="1500" dirty="0">
                <a:latin typeface="Calibri" panose="020F0502020204030204" pitchFamily="34" charset="0"/>
                <a:ea typeface="Calibri" panose="020F0502020204030204" pitchFamily="34" charset="0"/>
                <a:cs typeface="Times New Roman" panose="02020603050405020304" pitchFamily="18" charset="0"/>
              </a:rPr>
              <a:t>Oradaki süpervizör sağlık iktisadı konularında çok deneyimli bir araştırmacı olduğu için projeye çok değerli katkılarda bulunacaktır. Ayrıca kendisi «Business </a:t>
            </a:r>
            <a:r>
              <a:rPr lang="tr-TR" sz="1500" dirty="0" err="1">
                <a:latin typeface="Calibri" panose="020F0502020204030204" pitchFamily="34" charset="0"/>
                <a:ea typeface="Calibri" panose="020F0502020204030204" pitchFamily="34" charset="0"/>
                <a:cs typeface="Times New Roman" panose="02020603050405020304" pitchFamily="18" charset="0"/>
              </a:rPr>
              <a:t>Advancement</a:t>
            </a:r>
            <a:r>
              <a:rPr lang="tr-TR" sz="1500" dirty="0">
                <a:latin typeface="Calibri" panose="020F0502020204030204" pitchFamily="34" charset="0"/>
                <a:ea typeface="Calibri" panose="020F0502020204030204" pitchFamily="34" charset="0"/>
                <a:cs typeface="Times New Roman" panose="02020603050405020304" pitchFamily="18" charset="0"/>
              </a:rPr>
              <a:t> Center </a:t>
            </a:r>
            <a:r>
              <a:rPr lang="tr-TR" sz="1500" dirty="0" err="1">
                <a:latin typeface="Calibri" panose="020F0502020204030204" pitchFamily="34" charset="0"/>
                <a:ea typeface="Calibri" panose="020F0502020204030204" pitchFamily="34" charset="0"/>
                <a:cs typeface="Times New Roman" panose="02020603050405020304" pitchFamily="18" charset="0"/>
              </a:rPr>
              <a:t>for</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Health</a:t>
            </a:r>
            <a:r>
              <a:rPr lang="tr-TR" sz="1500" dirty="0">
                <a:latin typeface="Calibri" panose="020F0502020204030204" pitchFamily="34" charset="0"/>
                <a:ea typeface="Calibri" panose="020F0502020204030204" pitchFamily="34" charset="0"/>
                <a:cs typeface="Times New Roman" panose="02020603050405020304" pitchFamily="18" charset="0"/>
              </a:rPr>
              <a:t>» adında bir merkezin de kurucusu ve yöneticisidir. İTÜ’de ise Ekonomi Bölümü’nde Prof. Dr. Bülent Güloğlu’nun süpervizörlüğü ile </a:t>
            </a:r>
            <a:r>
              <a:rPr lang="tr-TR" sz="1500" dirty="0" smtClean="0">
                <a:latin typeface="Calibri" panose="020F0502020204030204" pitchFamily="34" charset="0"/>
                <a:ea typeface="Calibri" panose="020F0502020204030204" pitchFamily="34" charset="0"/>
                <a:cs typeface="Times New Roman" panose="02020603050405020304" pitchFamily="18" charset="0"/>
              </a:rPr>
              <a:t>proje tamamlanacaktır. Bu süreçte, İTÜ </a:t>
            </a:r>
            <a:r>
              <a:rPr lang="tr-TR" sz="1500" dirty="0">
                <a:latin typeface="Calibri" panose="020F0502020204030204" pitchFamily="34" charset="0"/>
                <a:ea typeface="Calibri" panose="020F0502020204030204" pitchFamily="34" charset="0"/>
                <a:cs typeface="Times New Roman" panose="02020603050405020304" pitchFamily="18" charset="0"/>
              </a:rPr>
              <a:t>Ekonomi Bölümü’ndeki diğer hocaların da akademik görüşleri ve katkılarından </a:t>
            </a:r>
            <a:r>
              <a:rPr lang="tr-TR" sz="1500" dirty="0" smtClean="0">
                <a:latin typeface="Calibri" panose="020F0502020204030204" pitchFamily="34" charset="0"/>
                <a:ea typeface="Calibri" panose="020F0502020204030204" pitchFamily="34" charset="0"/>
                <a:cs typeface="Times New Roman" panose="02020603050405020304" pitchFamily="18" charset="0"/>
              </a:rPr>
              <a:t>faydalanılacaktır.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77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3" name="Dikdörtgen 2"/>
          <p:cNvSpPr/>
          <p:nvPr/>
        </p:nvSpPr>
        <p:spPr>
          <a:xfrm>
            <a:off x="146756" y="666044"/>
            <a:ext cx="12202712" cy="4184735"/>
          </a:xfrm>
          <a:prstGeom prst="rect">
            <a:avLst/>
          </a:prstGeom>
        </p:spPr>
        <p:txBody>
          <a:bodyPr wrap="square">
            <a:spAutoFit/>
          </a:bodyPr>
          <a:lstStyle/>
          <a:p>
            <a:pPr algn="just">
              <a:lnSpc>
                <a:spcPct val="115000"/>
              </a:lnSpc>
              <a:spcAft>
                <a:spcPts val="0"/>
              </a:spcAft>
            </a:pPr>
            <a:r>
              <a:rPr lang="tr-TR" sz="16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SolarHub</a:t>
            </a:r>
            <a:r>
              <a:rPr lang="tr-TR"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Projesinin Açılış Toplantısı İTÜ’de Gerçekleştirildi!</a:t>
            </a:r>
          </a:p>
          <a:p>
            <a:pPr algn="just">
              <a:lnSpc>
                <a:spcPct val="115000"/>
              </a:lnSpc>
              <a:spcAft>
                <a:spcPts val="0"/>
              </a:spcAft>
            </a:pPr>
            <a:r>
              <a:rPr lang="tr-TR" sz="16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Ufuk Avrupa kapsamında Türkiye ve Avrupa’dan çok sayıda yetkin ismi bir araya getiren «Avrupa Yeşil </a:t>
            </a:r>
            <a:r>
              <a:rPr lang="tr-TR"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Mutabakatı’nın</a:t>
            </a:r>
            <a:r>
              <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İlerletilmesine Yönelik Yunan-Türk Güneş Enerjisi Mükemmeliyet Merkezi - </a:t>
            </a:r>
            <a:r>
              <a:rPr lang="tr-TR"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SolarHub</a:t>
            </a:r>
            <a:r>
              <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projesi başlangıç toplantısı, dünyanın en yeşil ve sürdürülebilir üniversite kampüslerinden olan İTÜ Ayazağa </a:t>
            </a:r>
            <a:r>
              <a:rPr lang="tr-TR"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Yerleşkesi’nde</a:t>
            </a:r>
            <a:r>
              <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tr-TR" sz="1600" dirty="0">
                <a:latin typeface="Calibri" panose="020F0502020204030204" pitchFamily="34" charset="0"/>
                <a:ea typeface="Calibri" panose="020F0502020204030204" pitchFamily="34" charset="0"/>
                <a:cs typeface="Times New Roman" panose="02020603050405020304" pitchFamily="18" charset="0"/>
              </a:rPr>
              <a:t>23 Ocak 2023 tarihinde gerçekleştirildi.</a:t>
            </a:r>
          </a:p>
          <a:p>
            <a:pPr algn="just">
              <a:lnSpc>
                <a:spcPct val="115000"/>
              </a:lnSpc>
              <a:spcAft>
                <a:spcPts val="0"/>
              </a:spcAft>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600" dirty="0" err="1">
                <a:latin typeface="Calibri" panose="020F0502020204030204" pitchFamily="34" charset="0"/>
                <a:ea typeface="Calibri" panose="020F0502020204030204" pitchFamily="34" charset="0"/>
                <a:cs typeface="Times New Roman" panose="02020603050405020304" pitchFamily="18" charset="0"/>
              </a:rPr>
              <a:t>SolarHub</a:t>
            </a:r>
            <a:r>
              <a:rPr lang="tr-TR" sz="1600" dirty="0">
                <a:latin typeface="Calibri" panose="020F0502020204030204" pitchFamily="34" charset="0"/>
                <a:ea typeface="Calibri" panose="020F0502020204030204" pitchFamily="34" charset="0"/>
                <a:cs typeface="Times New Roman" panose="02020603050405020304" pitchFamily="18" charset="0"/>
              </a:rPr>
              <a:t> Projesi Başlangıç Toplantısı’na TÜBİTAK Başkanı Prof. Dr. Hasan </a:t>
            </a:r>
            <a:r>
              <a:rPr lang="tr-TR" sz="1600" dirty="0" err="1">
                <a:latin typeface="Calibri" panose="020F0502020204030204" pitchFamily="34" charset="0"/>
                <a:ea typeface="Calibri" panose="020F0502020204030204" pitchFamily="34" charset="0"/>
                <a:cs typeface="Times New Roman" panose="02020603050405020304" pitchFamily="18" charset="0"/>
              </a:rPr>
              <a:t>Mandal’ın</a:t>
            </a:r>
            <a:r>
              <a:rPr lang="tr-TR" sz="1600" dirty="0">
                <a:latin typeface="Calibri" panose="020F0502020204030204" pitchFamily="34" charset="0"/>
                <a:ea typeface="Calibri" panose="020F0502020204030204" pitchFamily="34" charset="0"/>
                <a:cs typeface="Times New Roman" panose="02020603050405020304" pitchFamily="18" charset="0"/>
              </a:rPr>
              <a:t> yanı sıra İTÜ Rektör Yardımcıları Prof. Dr. Mustafa Kumral ve Prof. Dr. Lütfiye Durak Ata, Avrupa Birliği, Türk ve Yunan tarafının bakanlıklarından yetkililer, proje paydaşları ve takım üyeleri katıldılar.</a:t>
            </a:r>
          </a:p>
          <a:p>
            <a:pPr algn="just">
              <a:lnSpc>
                <a:spcPct val="115000"/>
              </a:lnSpc>
              <a:spcAft>
                <a:spcPts val="1000"/>
              </a:spcAft>
            </a:pPr>
            <a:r>
              <a:rPr lang="tr-TR" sz="1600" dirty="0">
                <a:latin typeface="Calibri" panose="020F0502020204030204" pitchFamily="34" charset="0"/>
                <a:ea typeface="Calibri" panose="020F0502020204030204" pitchFamily="34" charset="0"/>
                <a:cs typeface="Times New Roman" panose="02020603050405020304" pitchFamily="18" charset="0"/>
              </a:rPr>
              <a:t>İTÜ Rektör Yardımcımız Prof. Dr. Lütfiye Durak Ata, bir açılış konuşması yaptı. Prof. Dr. Ata, İTÜ’nün 250. kuruluş yılı olan 2023’ün aynı zamanda Türkiye Cumhuriyeti’nin 100. yılı olduğuna dikkat çekti. 2023’ün aynı zamanda İTÜ için “Sürdürülebilirlik Yılı” ilan edildiğini de hatırlattı. Prof. Dr. Ata, bu toplantının Avrupa Yeşil Mutabakatı çerçevesinde Yunan ve Türk güneş enerjisi </a:t>
            </a:r>
            <a:r>
              <a:rPr lang="tr-TR" sz="1600" dirty="0" err="1">
                <a:latin typeface="Calibri" panose="020F0502020204030204" pitchFamily="34" charset="0"/>
                <a:ea typeface="Calibri" panose="020F0502020204030204" pitchFamily="34" charset="0"/>
                <a:cs typeface="Times New Roman" panose="02020603050405020304" pitchFamily="18" charset="0"/>
              </a:rPr>
              <a:t>inovasyon</a:t>
            </a:r>
            <a:r>
              <a:rPr lang="tr-TR" sz="1600" dirty="0">
                <a:latin typeface="Calibri" panose="020F0502020204030204" pitchFamily="34" charset="0"/>
                <a:ea typeface="Calibri" panose="020F0502020204030204" pitchFamily="34" charset="0"/>
                <a:cs typeface="Times New Roman" panose="02020603050405020304" pitchFamily="18" charset="0"/>
              </a:rPr>
              <a:t> sistemleri arasında ilişkileri kuvvetlendireceğini umduğunu belirtti.</a:t>
            </a:r>
          </a:p>
          <a:p>
            <a:pPr algn="just">
              <a:lnSpc>
                <a:spcPct val="115000"/>
              </a:lnSpc>
              <a:spcAft>
                <a:spcPts val="1000"/>
              </a:spcAft>
            </a:pPr>
            <a:r>
              <a:rPr lang="tr-TR" sz="1600" dirty="0" err="1">
                <a:latin typeface="Calibri" panose="020F0502020204030204" pitchFamily="34" charset="0"/>
                <a:ea typeface="Calibri" panose="020F0502020204030204" pitchFamily="34" charset="0"/>
                <a:cs typeface="Times New Roman" panose="02020603050405020304" pitchFamily="18" charset="0"/>
              </a:rPr>
              <a:t>SolarHub</a:t>
            </a:r>
            <a:r>
              <a:rPr lang="tr-TR" sz="1600" dirty="0">
                <a:latin typeface="Calibri" panose="020F0502020204030204" pitchFamily="34" charset="0"/>
                <a:ea typeface="Calibri" panose="020F0502020204030204" pitchFamily="34" charset="0"/>
                <a:cs typeface="Times New Roman" panose="02020603050405020304" pitchFamily="18" charset="0"/>
              </a:rPr>
              <a:t> Projesi Başlangıç Toplantısı gün boyu yapılan oturumlarla devam etti. Proje içeriğinden politika ve stratejilere kadar çeşitli konular ele alındı.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2122311" y="4850779"/>
            <a:ext cx="8116711" cy="3078747"/>
          </a:xfrm>
          <a:prstGeom prst="rect">
            <a:avLst/>
          </a:prstGeom>
        </p:spPr>
      </p:pic>
    </p:spTree>
    <p:extLst>
      <p:ext uri="{BB962C8B-B14F-4D97-AF65-F5344CB8AC3E}">
        <p14:creationId xmlns:p14="http://schemas.microsoft.com/office/powerpoint/2010/main" val="28242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4A877AA-D921-4BF2-8B5E-80058CC22C75}"/>
              </a:ext>
            </a:extLst>
          </p:cNvPr>
          <p:cNvSpPr/>
          <p:nvPr/>
        </p:nvSpPr>
        <p:spPr>
          <a:xfrm>
            <a:off x="6618514" y="908585"/>
            <a:ext cx="573095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 name="Dikdörtgen 1"/>
          <p:cNvSpPr/>
          <p:nvPr/>
        </p:nvSpPr>
        <p:spPr>
          <a:xfrm>
            <a:off x="191911" y="395111"/>
            <a:ext cx="12157557" cy="9360768"/>
          </a:xfrm>
          <a:prstGeom prst="rect">
            <a:avLst/>
          </a:prstGeom>
        </p:spPr>
        <p:txBody>
          <a:bodyPr wrap="square">
            <a:spAutoFit/>
          </a:bodyPr>
          <a:lstStyle/>
          <a:p>
            <a:pPr algn="just">
              <a:lnSpc>
                <a:spcPct val="115000"/>
              </a:lnSpc>
              <a:spcAft>
                <a:spcPts val="1000"/>
              </a:spcAft>
            </a:pPr>
            <a:r>
              <a:rPr lang="en-US" sz="15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AI4HyDrop </a:t>
            </a:r>
            <a:r>
              <a:rPr lang="tr-TR" sz="15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Projesi Kabul Edildi!</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a:t>
            </a:r>
            <a:r>
              <a:rPr lang="en-US" sz="1500" dirty="0">
                <a:latin typeface="Calibri" panose="020F0502020204030204" pitchFamily="34" charset="0"/>
                <a:ea typeface="Calibri" panose="020F0502020204030204" pitchFamily="34" charset="0"/>
                <a:cs typeface="Times New Roman" panose="02020603050405020304" pitchFamily="18" charset="0"/>
              </a:rPr>
              <a:t>An AI-based Holistic Dynamic Framework for a Safe Drone’s Operation in Restricted and Urban Areas</a:t>
            </a:r>
            <a:r>
              <a:rPr lang="tr-TR" sz="1500" dirty="0">
                <a:latin typeface="Calibri" panose="020F0502020204030204" pitchFamily="34" charset="0"/>
                <a:ea typeface="Calibri" panose="020F0502020204030204" pitchFamily="34" charset="0"/>
                <a:cs typeface="Times New Roman" panose="02020603050405020304" pitchFamily="18" charset="0"/>
              </a:rPr>
              <a:t> -AI4HyDrop»  isimli proje Ufuk Avrupa Programı kapsamında desteklendi.</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Özellikle kişisel insansız hava araçlarının kullanımının çok hızlı bir şekilde artması ile gerek hava sahalarında gerek şehirlerin kendisinde bir paradigma dönüşümü yaşanacağı görülmektedir. Çok açıkça görülmektedir ki bunlar aynı zamanda birçok problemi de beraberinde getirecektir. Potansiyel İHA/</a:t>
            </a:r>
            <a:r>
              <a:rPr lang="tr-TR" sz="1500" dirty="0" err="1">
                <a:latin typeface="Calibri" panose="020F0502020204030204" pitchFamily="34" charset="0"/>
                <a:ea typeface="Calibri" panose="020F0502020204030204" pitchFamily="34" charset="0"/>
                <a:cs typeface="Times New Roman" panose="02020603050405020304" pitchFamily="18" charset="0"/>
              </a:rPr>
              <a:t>drone</a:t>
            </a:r>
            <a:r>
              <a:rPr lang="tr-TR" sz="1500" dirty="0">
                <a:latin typeface="Calibri" panose="020F0502020204030204" pitchFamily="34" charset="0"/>
                <a:ea typeface="Calibri" panose="020F0502020204030204" pitchFamily="34" charset="0"/>
                <a:cs typeface="Times New Roman" panose="02020603050405020304" pitchFamily="18" charset="0"/>
              </a:rPr>
              <a:t> operasyonlarının sayısı ve çeşitliliği arttıkça sınırlı bölgeleri kapsayan yoğun nüfuslu kentsel alanlarda hava sahasını yönetmek giderek zorlu bir görev haline gelecektir. Bu tür alanlar, yoğunlaşma olasılığının yüksek olması ve nihayetinde potansiyel yakın karşılaşmaların çok olması nedeniyle, tehlikelerin azaltılmasına yönelik özel yapılandırılmış hava sahaları ve anlık değişkenlere bağlı olarak hizmetlerin yönetimini gerektirir.</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Bütün dünyada çeşitli programlar son zamanlarda insansız-hava sahası (U-Space) hizmetleri için operasyon konseptlerinin tanımlanması üzerinde çalışmaktadır. Bazıları farklı seviyelerde operasyon modelleri çerçeveleri ortaya koymaktadırlar. Ancak, hava sahası kullanımının sistemli olarak düzenlenmesi için çeşitli kabiliyetler arasında etkili ve verimli bir bilgi akışı oluşturan bütünsel bir yaklaşımın gerekli olduğu görülmektedir. Problemin karmaşıklığı da değerlendirildiğinde, ayrıca ölçeklendirilebilirlik de dikkate alınarak, yüksek otonomiye sahip akıllı hava trafiği yönetiminin kurgulanması zorunlu olmaktadır. Çok farklı performans ve kabiliyetlere sahip </a:t>
            </a:r>
            <a:r>
              <a:rPr lang="tr-TR" sz="1500" dirty="0" err="1">
                <a:latin typeface="Calibri" panose="020F0502020204030204" pitchFamily="34" charset="0"/>
                <a:ea typeface="Calibri" panose="020F0502020204030204" pitchFamily="34" charset="0"/>
                <a:cs typeface="Times New Roman" panose="02020603050405020304" pitchFamily="18" charset="0"/>
              </a:rPr>
              <a:t>İHA’ların</a:t>
            </a:r>
            <a:r>
              <a:rPr lang="tr-TR" sz="1500" dirty="0">
                <a:latin typeface="Calibri" panose="020F0502020204030204" pitchFamily="34" charset="0"/>
                <a:ea typeface="Calibri" panose="020F0502020204030204" pitchFamily="34" charset="0"/>
                <a:cs typeface="Times New Roman" panose="02020603050405020304" pitchFamily="18" charset="0"/>
              </a:rPr>
              <a:t> hava sahalarına dahil olması ile bu görüş daha da önem kazanacaktır. Ayrıca güvenlik kaygılarının, operasyonların nüfus yoğun bölgelere yakınlığı açısından da çok daha güçlü bir şekilde değerlendirilmesi gerekliliği de ortada durmaktadır. </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Bu bağlamda AI4HyDrop hava sahasının bütün kullanıcılarının ihtiyaçlarını değerlendirecek bütüncül bir yaklaşım sunmak için çalışacaktır. Bu kapsamda </a:t>
            </a:r>
            <a:r>
              <a:rPr lang="tr-TR" sz="1500" dirty="0" err="1">
                <a:latin typeface="Calibri" panose="020F0502020204030204" pitchFamily="34" charset="0"/>
                <a:ea typeface="Calibri" panose="020F0502020204030204" pitchFamily="34" charset="0"/>
                <a:cs typeface="Times New Roman" panose="02020603050405020304" pitchFamily="18" charset="0"/>
              </a:rPr>
              <a:t>operasyonel</a:t>
            </a:r>
            <a:r>
              <a:rPr lang="tr-TR" sz="1500" dirty="0">
                <a:latin typeface="Calibri" panose="020F0502020204030204" pitchFamily="34" charset="0"/>
                <a:ea typeface="Calibri" panose="020F0502020204030204" pitchFamily="34" charset="0"/>
                <a:cs typeface="Times New Roman" panose="02020603050405020304" pitchFamily="18" charset="0"/>
              </a:rPr>
              <a:t> çözümlerin yanı sıra, uçuş planlama onay süreci, uçuş </a:t>
            </a:r>
            <a:r>
              <a:rPr lang="tr-TR" sz="1500" dirty="0" err="1">
                <a:latin typeface="Calibri" panose="020F0502020204030204" pitchFamily="34" charset="0"/>
                <a:ea typeface="Calibri" panose="020F0502020204030204" pitchFamily="34" charset="0"/>
                <a:cs typeface="Times New Roman" panose="02020603050405020304" pitchFamily="18" charset="0"/>
              </a:rPr>
              <a:t>önceliklendirme</a:t>
            </a:r>
            <a:r>
              <a:rPr lang="tr-TR" sz="1500" dirty="0">
                <a:latin typeface="Calibri" panose="020F0502020204030204" pitchFamily="34" charset="0"/>
                <a:ea typeface="Calibri" panose="020F0502020204030204" pitchFamily="34" charset="0"/>
                <a:cs typeface="Times New Roman" panose="02020603050405020304" pitchFamily="18" charset="0"/>
              </a:rPr>
              <a:t> (polis, yangın gözetleme, ilaç taşıma vb. gibi durumlarda) gibi fonksiyonlar için açıklanabilir yapay zekanın yeteneklerini kullanarak adil ve şeffaf bir çerçeve oluşturmayı amaçlar. Ayrıca, bilinen operasyon yapılarını da acil durum planlaması gibi temel unsurlar açısından tekrardan ele alır. Böylece insansız-hava sahası hizmetlerinin uygulanması için gereken karmaşıklık, güvenirlik ve ölçeklenebilirlik yapay zekâ tabanlı araçlar ve sistemler arasında yoğun ancak güvenli bilgi akışları ile karşılanmak istenmektedir. Bu manada özetle AI4HyDrop, insansız hava sahası yönetiminde yoğun bir dijitalleşme ve yüksek seviye </a:t>
            </a:r>
            <a:r>
              <a:rPr lang="tr-TR" sz="1500" dirty="0" err="1">
                <a:latin typeface="Calibri" panose="020F0502020204030204" pitchFamily="34" charset="0"/>
                <a:ea typeface="Calibri" panose="020F0502020204030204" pitchFamily="34" charset="0"/>
                <a:cs typeface="Times New Roman" panose="02020603050405020304" pitchFamily="18" charset="0"/>
              </a:rPr>
              <a:t>otonomlaşma</a:t>
            </a:r>
            <a:r>
              <a:rPr lang="tr-TR" sz="1500" dirty="0">
                <a:latin typeface="Calibri" panose="020F0502020204030204" pitchFamily="34" charset="0"/>
                <a:ea typeface="Calibri" panose="020F0502020204030204" pitchFamily="34" charset="0"/>
                <a:cs typeface="Times New Roman" panose="02020603050405020304" pitchFamily="18" charset="0"/>
              </a:rPr>
              <a:t> çözümlerini oluşturmak için çalışacaktır. </a:t>
            </a:r>
          </a:p>
          <a:p>
            <a:pPr algn="just">
              <a:lnSpc>
                <a:spcPct val="115000"/>
              </a:lnSpc>
              <a:spcAft>
                <a:spcPts val="1000"/>
              </a:spcAft>
            </a:pPr>
            <a:r>
              <a:rPr lang="tr-TR" sz="1500" dirty="0">
                <a:latin typeface="Calibri" panose="020F0502020204030204" pitchFamily="34" charset="0"/>
                <a:ea typeface="Calibri" panose="020F0502020204030204" pitchFamily="34" charset="0"/>
                <a:cs typeface="Times New Roman" panose="02020603050405020304" pitchFamily="18" charset="0"/>
              </a:rPr>
              <a:t>AI4HyDrop </a:t>
            </a:r>
            <a:r>
              <a:rPr lang="tr-TR" sz="1500" dirty="0" err="1">
                <a:latin typeface="Calibri" panose="020F0502020204030204" pitchFamily="34" charset="0"/>
                <a:ea typeface="Calibri" panose="020F0502020204030204" pitchFamily="34" charset="0"/>
                <a:cs typeface="Times New Roman" panose="02020603050405020304" pitchFamily="18" charset="0"/>
              </a:rPr>
              <a:t>Sorost-Norge</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Universitesi</a:t>
            </a:r>
            <a:r>
              <a:rPr lang="tr-TR" sz="1500" dirty="0">
                <a:latin typeface="Calibri" panose="020F0502020204030204" pitchFamily="34" charset="0"/>
                <a:ea typeface="Calibri" panose="020F0502020204030204" pitchFamily="34" charset="0"/>
                <a:cs typeface="Times New Roman" panose="02020603050405020304" pitchFamily="18" charset="0"/>
              </a:rPr>
              <a:t> (Norveç) tarafından yönetilmekte ve konsorsiyumda İTÜ’nün yanı sıra Madrid-Europe Üniversitesi (İspanya), SINTEF Uygulama ve Araştırma Enstitüsü (Norveç), Alman Havacılık Ajansı – DLR (Almanya), Çek Havacılık Araştırma Merkezi -VZLU (</a:t>
            </a:r>
            <a:r>
              <a:rPr lang="tr-TR" sz="1500" dirty="0" err="1">
                <a:latin typeface="Calibri" panose="020F0502020204030204" pitchFamily="34" charset="0"/>
                <a:ea typeface="Calibri" panose="020F0502020204030204" pitchFamily="34" charset="0"/>
                <a:cs typeface="Times New Roman" panose="02020603050405020304" pitchFamily="18" charset="0"/>
              </a:rPr>
              <a:t>Çekya</a:t>
            </a:r>
            <a:r>
              <a:rPr lang="tr-TR" sz="1500" dirty="0">
                <a:latin typeface="Calibri" panose="020F0502020204030204" pitchFamily="34" charset="0"/>
                <a:ea typeface="Calibri" panose="020F0502020204030204" pitchFamily="34" charset="0"/>
                <a:cs typeface="Times New Roman" panose="02020603050405020304" pitchFamily="18" charset="0"/>
              </a:rPr>
              <a:t>) Devlet Hava Meydanları İşletmesi (Türkiye), Katara (Fransa), </a:t>
            </a:r>
            <a:r>
              <a:rPr lang="tr-TR" sz="1500" dirty="0" err="1">
                <a:latin typeface="Calibri" panose="020F0502020204030204" pitchFamily="34" charset="0"/>
                <a:ea typeface="Calibri" panose="020F0502020204030204" pitchFamily="34" charset="0"/>
                <a:cs typeface="Times New Roman" panose="02020603050405020304" pitchFamily="18" charset="0"/>
              </a:rPr>
              <a:t>Sopra-Steria</a:t>
            </a:r>
            <a:r>
              <a:rPr lang="tr-TR" sz="1500" dirty="0">
                <a:latin typeface="Calibri" panose="020F0502020204030204" pitchFamily="34" charset="0"/>
                <a:ea typeface="Calibri" panose="020F0502020204030204" pitchFamily="34" charset="0"/>
                <a:cs typeface="Times New Roman" panose="02020603050405020304" pitchFamily="18" charset="0"/>
              </a:rPr>
              <a:t> (Fransa), Düzce Belediyesi (Türkiye), </a:t>
            </a:r>
            <a:r>
              <a:rPr lang="tr-TR" sz="1500" dirty="0" err="1">
                <a:latin typeface="Calibri" panose="020F0502020204030204" pitchFamily="34" charset="0"/>
                <a:ea typeface="Calibri" panose="020F0502020204030204" pitchFamily="34" charset="0"/>
                <a:cs typeface="Times New Roman" panose="02020603050405020304" pitchFamily="18" charset="0"/>
              </a:rPr>
              <a:t>Kongsberg</a:t>
            </a:r>
            <a:r>
              <a:rPr lang="tr-TR" sz="1500" dirty="0">
                <a:latin typeface="Calibri" panose="020F0502020204030204" pitchFamily="34" charset="0"/>
                <a:ea typeface="Calibri" panose="020F0502020204030204" pitchFamily="34" charset="0"/>
                <a:cs typeface="Times New Roman" panose="02020603050405020304" pitchFamily="18" charset="0"/>
              </a:rPr>
              <a:t> Belediyesi (Norveç) bulunmaktadır. Konsorsiyumda İTÜ, yapay zekaya dayalı otonom uçuş planı doğrulaması/kabulü/uygunsuzluk bildirimi ve uçuşun otonom olarak </a:t>
            </a:r>
            <a:r>
              <a:rPr lang="tr-TR" sz="1500" dirty="0" err="1">
                <a:latin typeface="Calibri" panose="020F0502020204030204" pitchFamily="34" charset="0"/>
                <a:ea typeface="Calibri" panose="020F0502020204030204" pitchFamily="34" charset="0"/>
                <a:cs typeface="Times New Roman" panose="02020603050405020304" pitchFamily="18" charset="0"/>
              </a:rPr>
              <a:t>operasyonel</a:t>
            </a:r>
            <a:r>
              <a:rPr lang="tr-TR" sz="1500" dirty="0">
                <a:latin typeface="Calibri" panose="020F0502020204030204" pitchFamily="34" charset="0"/>
                <a:ea typeface="Calibri" panose="020F0502020204030204" pitchFamily="34" charset="0"/>
                <a:cs typeface="Times New Roman" panose="02020603050405020304" pitchFamily="18" charset="0"/>
              </a:rPr>
              <a:t> ve çevresel puanlanması üzerine odaklanan iş paketini yönetmektedir. Bir </a:t>
            </a:r>
            <a:r>
              <a:rPr lang="tr-TR" sz="1500" dirty="0" err="1">
                <a:latin typeface="Calibri" panose="020F0502020204030204" pitchFamily="34" charset="0"/>
                <a:ea typeface="Calibri" panose="020F0502020204030204" pitchFamily="34" charset="0"/>
                <a:cs typeface="Times New Roman" panose="02020603050405020304" pitchFamily="18" charset="0"/>
              </a:rPr>
              <a:t>Exploratory</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err="1">
                <a:latin typeface="Calibri" panose="020F0502020204030204" pitchFamily="34" charset="0"/>
                <a:ea typeface="Calibri" panose="020F0502020204030204" pitchFamily="34" charset="0"/>
                <a:cs typeface="Times New Roman" panose="02020603050405020304" pitchFamily="18" charset="0"/>
              </a:rPr>
              <a:t>Research</a:t>
            </a:r>
            <a:r>
              <a:rPr lang="tr-TR" sz="1500" dirty="0">
                <a:latin typeface="Calibri" panose="020F0502020204030204" pitchFamily="34" charset="0"/>
                <a:ea typeface="Calibri" panose="020F0502020204030204" pitchFamily="34" charset="0"/>
                <a:cs typeface="Times New Roman" panose="02020603050405020304" pitchFamily="18" charset="0"/>
              </a:rPr>
              <a:t> projesi olarak kurgulanan AI4HyDrop konsorsiyumu toplamda 2 Milyon Euro bütçeye sahip olmuştur ve çalışmaları 30 ay boyunca sürecektir. </a:t>
            </a: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6032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8918</TotalTime>
  <Words>5745</Words>
  <Application>Microsoft Office PowerPoint</Application>
  <PresentationFormat>Özel</PresentationFormat>
  <Paragraphs>296</Paragraphs>
  <Slides>32</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Arial Narrow</vt:lpstr>
      <vt:lpstr>Calibri</vt:lpstr>
      <vt:lpstr>Calibri Light</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sehnaz cambazoglu</dc:creator>
  <cp:lastModifiedBy>Başak Tiniş</cp:lastModifiedBy>
  <cp:revision>513</cp:revision>
  <cp:lastPrinted>2020-09-22T06:24:12Z</cp:lastPrinted>
  <dcterms:created xsi:type="dcterms:W3CDTF">2020-09-22T06:23:38Z</dcterms:created>
  <dcterms:modified xsi:type="dcterms:W3CDTF">2023-03-17T05:24:13Z</dcterms:modified>
</cp:coreProperties>
</file>