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0" r:id="rId1"/>
  </p:sldMasterIdLst>
  <p:notesMasterIdLst>
    <p:notesMasterId r:id="rId15"/>
  </p:notesMasterIdLst>
  <p:handoutMasterIdLst>
    <p:handoutMasterId r:id="rId16"/>
  </p:handoutMasterIdLst>
  <p:sldIdLst>
    <p:sldId id="298" r:id="rId2"/>
    <p:sldId id="285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0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0"/>
    <p:restoredTop sz="94673"/>
  </p:normalViewPr>
  <p:slideViewPr>
    <p:cSldViewPr snapToGrid="0" snapToObjects="1">
      <p:cViewPr varScale="1">
        <p:scale>
          <a:sx n="105" d="100"/>
          <a:sy n="105" d="100"/>
        </p:scale>
        <p:origin x="80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1E5FF1B3-8F25-8E58-4BFA-0EB8A6E5E8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A23DBB-8436-AA6A-5BB3-596A54770A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C8B23-8598-8048-98D2-77B1E720DCD8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5049CFA-2B2C-3239-B265-3C8BFD1E24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8243CB8-F62E-1476-EB99-46B88B7CE1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F8DEA-B0DB-2F48-BAFC-F02721F170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31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C551-22FF-4CB8-B8F2-5188D8B377D2}" type="datetimeFigureOut">
              <a:rPr lang="tr-TR" smtClean="0"/>
              <a:t>29.03.2023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691B-61CC-4BE4-AE7E-A966C5B1D8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91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0088" rtl="0" eaLnBrk="1" latinLnBrk="0" hangingPunct="1">
      <a:defRPr sz="801" kern="1200">
        <a:solidFill>
          <a:schemeClr val="tx1"/>
        </a:solidFill>
        <a:latin typeface="+mn-lt"/>
        <a:ea typeface="+mn-ea"/>
        <a:cs typeface="+mn-cs"/>
      </a:defRPr>
    </a:lvl1pPr>
    <a:lvl2pPr marL="305044" algn="l" defTabSz="610088" rtl="0" eaLnBrk="1" latinLnBrk="0" hangingPunct="1">
      <a:defRPr sz="801" kern="1200">
        <a:solidFill>
          <a:schemeClr val="tx1"/>
        </a:solidFill>
        <a:latin typeface="+mn-lt"/>
        <a:ea typeface="+mn-ea"/>
        <a:cs typeface="+mn-cs"/>
      </a:defRPr>
    </a:lvl2pPr>
    <a:lvl3pPr marL="610088" algn="l" defTabSz="610088" rtl="0" eaLnBrk="1" latinLnBrk="0" hangingPunct="1">
      <a:defRPr sz="801" kern="1200">
        <a:solidFill>
          <a:schemeClr val="tx1"/>
        </a:solidFill>
        <a:latin typeface="+mn-lt"/>
        <a:ea typeface="+mn-ea"/>
        <a:cs typeface="+mn-cs"/>
      </a:defRPr>
    </a:lvl3pPr>
    <a:lvl4pPr marL="915132" algn="l" defTabSz="610088" rtl="0" eaLnBrk="1" latinLnBrk="0" hangingPunct="1">
      <a:defRPr sz="801" kern="1200">
        <a:solidFill>
          <a:schemeClr val="tx1"/>
        </a:solidFill>
        <a:latin typeface="+mn-lt"/>
        <a:ea typeface="+mn-ea"/>
        <a:cs typeface="+mn-cs"/>
      </a:defRPr>
    </a:lvl4pPr>
    <a:lvl5pPr marL="1220175" algn="l" defTabSz="610088" rtl="0" eaLnBrk="1" latinLnBrk="0" hangingPunct="1">
      <a:defRPr sz="801" kern="1200">
        <a:solidFill>
          <a:schemeClr val="tx1"/>
        </a:solidFill>
        <a:latin typeface="+mn-lt"/>
        <a:ea typeface="+mn-ea"/>
        <a:cs typeface="+mn-cs"/>
      </a:defRPr>
    </a:lvl5pPr>
    <a:lvl6pPr marL="1525219" algn="l" defTabSz="610088" rtl="0" eaLnBrk="1" latinLnBrk="0" hangingPunct="1">
      <a:defRPr sz="801" kern="1200">
        <a:solidFill>
          <a:schemeClr val="tx1"/>
        </a:solidFill>
        <a:latin typeface="+mn-lt"/>
        <a:ea typeface="+mn-ea"/>
        <a:cs typeface="+mn-cs"/>
      </a:defRPr>
    </a:lvl6pPr>
    <a:lvl7pPr marL="1830263" algn="l" defTabSz="610088" rtl="0" eaLnBrk="1" latinLnBrk="0" hangingPunct="1">
      <a:defRPr sz="801" kern="1200">
        <a:solidFill>
          <a:schemeClr val="tx1"/>
        </a:solidFill>
        <a:latin typeface="+mn-lt"/>
        <a:ea typeface="+mn-ea"/>
        <a:cs typeface="+mn-cs"/>
      </a:defRPr>
    </a:lvl7pPr>
    <a:lvl8pPr marL="2135307" algn="l" defTabSz="610088" rtl="0" eaLnBrk="1" latinLnBrk="0" hangingPunct="1">
      <a:defRPr sz="801" kern="1200">
        <a:solidFill>
          <a:schemeClr val="tx1"/>
        </a:solidFill>
        <a:latin typeface="+mn-lt"/>
        <a:ea typeface="+mn-ea"/>
        <a:cs typeface="+mn-cs"/>
      </a:defRPr>
    </a:lvl8pPr>
    <a:lvl9pPr marL="2440351" algn="l" defTabSz="610088" rtl="0" eaLnBrk="1" latinLnBrk="0" hangingPunct="1">
      <a:defRPr sz="8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691B-61CC-4BE4-AE7E-A966C5B1D84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10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A691B-61CC-4BE4-AE7E-A966C5B1D84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8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2AB3423-E994-4AA0-796B-CA3F5A503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8816"/>
          <a:stretch>
            <a:fillRect/>
          </a:stretch>
        </p:blipFill>
        <p:spPr>
          <a:xfrm>
            <a:off x="-380913" y="-372534"/>
            <a:ext cx="3310701" cy="2333002"/>
          </a:xfrm>
          <a:custGeom>
            <a:avLst/>
            <a:gdLst>
              <a:gd name="connsiteX0" fmla="*/ 0 w 1384692"/>
              <a:gd name="connsiteY0" fmla="*/ 0 h 975772"/>
              <a:gd name="connsiteX1" fmla="*/ 1384692 w 1384692"/>
              <a:gd name="connsiteY1" fmla="*/ 0 h 975772"/>
              <a:gd name="connsiteX2" fmla="*/ 1384692 w 1384692"/>
              <a:gd name="connsiteY2" fmla="*/ 975772 h 975772"/>
              <a:gd name="connsiteX3" fmla="*/ 0 w 1384692"/>
              <a:gd name="connsiteY3" fmla="*/ 975772 h 9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692" h="975772">
                <a:moveTo>
                  <a:pt x="0" y="0"/>
                </a:moveTo>
                <a:lnTo>
                  <a:pt x="1384692" y="0"/>
                </a:lnTo>
                <a:lnTo>
                  <a:pt x="1384692" y="975772"/>
                </a:lnTo>
                <a:lnTo>
                  <a:pt x="0" y="975772"/>
                </a:lnTo>
                <a:close/>
              </a:path>
            </a:pathLst>
          </a:cu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D1DA8CF-B9F1-E580-7D17-3AB96DE11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8816"/>
          <a:stretch>
            <a:fillRect/>
          </a:stretch>
        </p:blipFill>
        <p:spPr>
          <a:xfrm>
            <a:off x="8796954" y="4861539"/>
            <a:ext cx="3310701" cy="2333002"/>
          </a:xfrm>
          <a:custGeom>
            <a:avLst/>
            <a:gdLst>
              <a:gd name="connsiteX0" fmla="*/ 0 w 1384692"/>
              <a:gd name="connsiteY0" fmla="*/ 0 h 975772"/>
              <a:gd name="connsiteX1" fmla="*/ 1384692 w 1384692"/>
              <a:gd name="connsiteY1" fmla="*/ 0 h 975772"/>
              <a:gd name="connsiteX2" fmla="*/ 1384692 w 1384692"/>
              <a:gd name="connsiteY2" fmla="*/ 975772 h 975772"/>
              <a:gd name="connsiteX3" fmla="*/ 0 w 1384692"/>
              <a:gd name="connsiteY3" fmla="*/ 975772 h 9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692" h="975772">
                <a:moveTo>
                  <a:pt x="0" y="0"/>
                </a:moveTo>
                <a:lnTo>
                  <a:pt x="1384692" y="0"/>
                </a:lnTo>
                <a:lnTo>
                  <a:pt x="1384692" y="975772"/>
                </a:lnTo>
                <a:lnTo>
                  <a:pt x="0" y="975772"/>
                </a:lnTo>
                <a:close/>
              </a:path>
            </a:pathLst>
          </a:cu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B4CCA06-C2E4-FCF3-C452-2FC2A413E6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4887" y="866163"/>
            <a:ext cx="3362226" cy="9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6FD3CC6-37BD-CC87-DAB3-698E3321A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675" y="394957"/>
            <a:ext cx="2306035" cy="670965"/>
          </a:xfrm>
          <a:prstGeom prst="rect">
            <a:avLst/>
          </a:prstGeom>
        </p:spPr>
      </p:pic>
      <p:sp>
        <p:nvSpPr>
          <p:cNvPr id="9" name="Serbest Form: Şekil 12">
            <a:extLst>
              <a:ext uri="{FF2B5EF4-FFF2-40B4-BE49-F238E27FC236}">
                <a16:creationId xmlns:a16="http://schemas.microsoft.com/office/drawing/2014/main" id="{248D3615-3F51-DDA0-300A-8B54E9526CEC}"/>
              </a:ext>
            </a:extLst>
          </p:cNvPr>
          <p:cNvSpPr/>
          <p:nvPr userDrawn="1"/>
        </p:nvSpPr>
        <p:spPr>
          <a:xfrm>
            <a:off x="7474621" y="474917"/>
            <a:ext cx="4926227" cy="511047"/>
          </a:xfrm>
          <a:custGeom>
            <a:avLst/>
            <a:gdLst>
              <a:gd name="connsiteX0" fmla="*/ 137921 w 4038600"/>
              <a:gd name="connsiteY0" fmla="*/ 0 h 511047"/>
              <a:gd name="connsiteX1" fmla="*/ 4038600 w 4038600"/>
              <a:gd name="connsiteY1" fmla="*/ 0 h 511047"/>
              <a:gd name="connsiteX2" fmla="*/ 4038600 w 4038600"/>
              <a:gd name="connsiteY2" fmla="*/ 511047 h 511047"/>
              <a:gd name="connsiteX3" fmla="*/ 137921 w 4038600"/>
              <a:gd name="connsiteY3" fmla="*/ 511047 h 511047"/>
              <a:gd name="connsiteX4" fmla="*/ 0 w 4038600"/>
              <a:gd name="connsiteY4" fmla="*/ 255524 h 511047"/>
              <a:gd name="connsiteX5" fmla="*/ 137921 w 4038600"/>
              <a:gd name="connsiteY5" fmla="*/ 0 h 5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600" h="511047">
                <a:moveTo>
                  <a:pt x="137921" y="0"/>
                </a:moveTo>
                <a:lnTo>
                  <a:pt x="4038600" y="0"/>
                </a:lnTo>
                <a:lnTo>
                  <a:pt x="4038600" y="511047"/>
                </a:lnTo>
                <a:lnTo>
                  <a:pt x="137921" y="511047"/>
                </a:lnTo>
                <a:lnTo>
                  <a:pt x="0" y="255524"/>
                </a:lnTo>
                <a:lnTo>
                  <a:pt x="137921" y="0"/>
                </a:lnTo>
                <a:close/>
              </a:path>
            </a:pathLst>
          </a:custGeom>
          <a:solidFill>
            <a:srgbClr val="01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1235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086AA0E-6B17-E321-A6DC-A0D17037D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675" y="394957"/>
            <a:ext cx="2306035" cy="670965"/>
          </a:xfrm>
          <a:prstGeom prst="rect">
            <a:avLst/>
          </a:prstGeom>
        </p:spPr>
      </p:pic>
      <p:sp>
        <p:nvSpPr>
          <p:cNvPr id="8" name="Serbest Form: Şekil 12">
            <a:extLst>
              <a:ext uri="{FF2B5EF4-FFF2-40B4-BE49-F238E27FC236}">
                <a16:creationId xmlns:a16="http://schemas.microsoft.com/office/drawing/2014/main" id="{DBF10744-F389-0340-3BC7-35F3D211563F}"/>
              </a:ext>
            </a:extLst>
          </p:cNvPr>
          <p:cNvSpPr/>
          <p:nvPr userDrawn="1"/>
        </p:nvSpPr>
        <p:spPr>
          <a:xfrm>
            <a:off x="7474621" y="474917"/>
            <a:ext cx="4926227" cy="511047"/>
          </a:xfrm>
          <a:custGeom>
            <a:avLst/>
            <a:gdLst>
              <a:gd name="connsiteX0" fmla="*/ 137921 w 4038600"/>
              <a:gd name="connsiteY0" fmla="*/ 0 h 511047"/>
              <a:gd name="connsiteX1" fmla="*/ 4038600 w 4038600"/>
              <a:gd name="connsiteY1" fmla="*/ 0 h 511047"/>
              <a:gd name="connsiteX2" fmla="*/ 4038600 w 4038600"/>
              <a:gd name="connsiteY2" fmla="*/ 511047 h 511047"/>
              <a:gd name="connsiteX3" fmla="*/ 137921 w 4038600"/>
              <a:gd name="connsiteY3" fmla="*/ 511047 h 511047"/>
              <a:gd name="connsiteX4" fmla="*/ 0 w 4038600"/>
              <a:gd name="connsiteY4" fmla="*/ 255524 h 511047"/>
              <a:gd name="connsiteX5" fmla="*/ 137921 w 4038600"/>
              <a:gd name="connsiteY5" fmla="*/ 0 h 5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600" h="511047">
                <a:moveTo>
                  <a:pt x="137921" y="0"/>
                </a:moveTo>
                <a:lnTo>
                  <a:pt x="4038600" y="0"/>
                </a:lnTo>
                <a:lnTo>
                  <a:pt x="4038600" y="511047"/>
                </a:lnTo>
                <a:lnTo>
                  <a:pt x="137921" y="511047"/>
                </a:lnTo>
                <a:lnTo>
                  <a:pt x="0" y="255524"/>
                </a:lnTo>
                <a:lnTo>
                  <a:pt x="137921" y="0"/>
                </a:lnTo>
                <a:close/>
              </a:path>
            </a:pathLst>
          </a:custGeom>
          <a:solidFill>
            <a:srgbClr val="01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285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9661DE3-B646-E085-F294-E99B1A7E7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675" y="394957"/>
            <a:ext cx="2306035" cy="670965"/>
          </a:xfrm>
          <a:prstGeom prst="rect">
            <a:avLst/>
          </a:prstGeom>
        </p:spPr>
      </p:pic>
      <p:sp>
        <p:nvSpPr>
          <p:cNvPr id="7" name="Serbest Form: Şekil 12">
            <a:extLst>
              <a:ext uri="{FF2B5EF4-FFF2-40B4-BE49-F238E27FC236}">
                <a16:creationId xmlns:a16="http://schemas.microsoft.com/office/drawing/2014/main" id="{A430380A-12CA-A86A-A583-C2449C2B4493}"/>
              </a:ext>
            </a:extLst>
          </p:cNvPr>
          <p:cNvSpPr/>
          <p:nvPr userDrawn="1"/>
        </p:nvSpPr>
        <p:spPr>
          <a:xfrm>
            <a:off x="7474621" y="474917"/>
            <a:ext cx="4926227" cy="511047"/>
          </a:xfrm>
          <a:custGeom>
            <a:avLst/>
            <a:gdLst>
              <a:gd name="connsiteX0" fmla="*/ 137921 w 4038600"/>
              <a:gd name="connsiteY0" fmla="*/ 0 h 511047"/>
              <a:gd name="connsiteX1" fmla="*/ 4038600 w 4038600"/>
              <a:gd name="connsiteY1" fmla="*/ 0 h 511047"/>
              <a:gd name="connsiteX2" fmla="*/ 4038600 w 4038600"/>
              <a:gd name="connsiteY2" fmla="*/ 511047 h 511047"/>
              <a:gd name="connsiteX3" fmla="*/ 137921 w 4038600"/>
              <a:gd name="connsiteY3" fmla="*/ 511047 h 511047"/>
              <a:gd name="connsiteX4" fmla="*/ 0 w 4038600"/>
              <a:gd name="connsiteY4" fmla="*/ 255524 h 511047"/>
              <a:gd name="connsiteX5" fmla="*/ 137921 w 4038600"/>
              <a:gd name="connsiteY5" fmla="*/ 0 h 5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600" h="511047">
                <a:moveTo>
                  <a:pt x="137921" y="0"/>
                </a:moveTo>
                <a:lnTo>
                  <a:pt x="4038600" y="0"/>
                </a:lnTo>
                <a:lnTo>
                  <a:pt x="4038600" y="511047"/>
                </a:lnTo>
                <a:lnTo>
                  <a:pt x="137921" y="511047"/>
                </a:lnTo>
                <a:lnTo>
                  <a:pt x="0" y="255524"/>
                </a:lnTo>
                <a:lnTo>
                  <a:pt x="137921" y="0"/>
                </a:lnTo>
                <a:close/>
              </a:path>
            </a:pathLst>
          </a:custGeom>
          <a:solidFill>
            <a:srgbClr val="01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206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413E25A-66FB-69A3-5731-E9AB72B70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675" y="394957"/>
            <a:ext cx="2306035" cy="670965"/>
          </a:xfrm>
          <a:prstGeom prst="rect">
            <a:avLst/>
          </a:prstGeom>
        </p:spPr>
      </p:pic>
      <p:sp>
        <p:nvSpPr>
          <p:cNvPr id="6" name="Serbest Form: Şekil 12">
            <a:extLst>
              <a:ext uri="{FF2B5EF4-FFF2-40B4-BE49-F238E27FC236}">
                <a16:creationId xmlns:a16="http://schemas.microsoft.com/office/drawing/2014/main" id="{57AE21E1-8BBC-B9D8-9C55-81A29697894B}"/>
              </a:ext>
            </a:extLst>
          </p:cNvPr>
          <p:cNvSpPr/>
          <p:nvPr userDrawn="1"/>
        </p:nvSpPr>
        <p:spPr>
          <a:xfrm>
            <a:off x="7474621" y="474917"/>
            <a:ext cx="4926227" cy="511047"/>
          </a:xfrm>
          <a:custGeom>
            <a:avLst/>
            <a:gdLst>
              <a:gd name="connsiteX0" fmla="*/ 137921 w 4038600"/>
              <a:gd name="connsiteY0" fmla="*/ 0 h 511047"/>
              <a:gd name="connsiteX1" fmla="*/ 4038600 w 4038600"/>
              <a:gd name="connsiteY1" fmla="*/ 0 h 511047"/>
              <a:gd name="connsiteX2" fmla="*/ 4038600 w 4038600"/>
              <a:gd name="connsiteY2" fmla="*/ 511047 h 511047"/>
              <a:gd name="connsiteX3" fmla="*/ 137921 w 4038600"/>
              <a:gd name="connsiteY3" fmla="*/ 511047 h 511047"/>
              <a:gd name="connsiteX4" fmla="*/ 0 w 4038600"/>
              <a:gd name="connsiteY4" fmla="*/ 255524 h 511047"/>
              <a:gd name="connsiteX5" fmla="*/ 137921 w 4038600"/>
              <a:gd name="connsiteY5" fmla="*/ 0 h 5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600" h="511047">
                <a:moveTo>
                  <a:pt x="137921" y="0"/>
                </a:moveTo>
                <a:lnTo>
                  <a:pt x="4038600" y="0"/>
                </a:lnTo>
                <a:lnTo>
                  <a:pt x="4038600" y="511047"/>
                </a:lnTo>
                <a:lnTo>
                  <a:pt x="137921" y="511047"/>
                </a:lnTo>
                <a:lnTo>
                  <a:pt x="0" y="255524"/>
                </a:lnTo>
                <a:lnTo>
                  <a:pt x="137921" y="0"/>
                </a:lnTo>
                <a:close/>
              </a:path>
            </a:pathLst>
          </a:custGeom>
          <a:solidFill>
            <a:srgbClr val="01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5307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E75920C-E515-C88A-CD5C-41DB2DE6B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675" y="394957"/>
            <a:ext cx="2306035" cy="670965"/>
          </a:xfrm>
          <a:prstGeom prst="rect">
            <a:avLst/>
          </a:prstGeom>
        </p:spPr>
      </p:pic>
      <p:sp>
        <p:nvSpPr>
          <p:cNvPr id="9" name="Serbest Form: Şekil 12">
            <a:extLst>
              <a:ext uri="{FF2B5EF4-FFF2-40B4-BE49-F238E27FC236}">
                <a16:creationId xmlns:a16="http://schemas.microsoft.com/office/drawing/2014/main" id="{6B48B561-3DCA-064F-76D5-189BBDB9E0AD}"/>
              </a:ext>
            </a:extLst>
          </p:cNvPr>
          <p:cNvSpPr/>
          <p:nvPr userDrawn="1"/>
        </p:nvSpPr>
        <p:spPr>
          <a:xfrm>
            <a:off x="7474621" y="474917"/>
            <a:ext cx="4926227" cy="511047"/>
          </a:xfrm>
          <a:custGeom>
            <a:avLst/>
            <a:gdLst>
              <a:gd name="connsiteX0" fmla="*/ 137921 w 4038600"/>
              <a:gd name="connsiteY0" fmla="*/ 0 h 511047"/>
              <a:gd name="connsiteX1" fmla="*/ 4038600 w 4038600"/>
              <a:gd name="connsiteY1" fmla="*/ 0 h 511047"/>
              <a:gd name="connsiteX2" fmla="*/ 4038600 w 4038600"/>
              <a:gd name="connsiteY2" fmla="*/ 511047 h 511047"/>
              <a:gd name="connsiteX3" fmla="*/ 137921 w 4038600"/>
              <a:gd name="connsiteY3" fmla="*/ 511047 h 511047"/>
              <a:gd name="connsiteX4" fmla="*/ 0 w 4038600"/>
              <a:gd name="connsiteY4" fmla="*/ 255524 h 511047"/>
              <a:gd name="connsiteX5" fmla="*/ 137921 w 4038600"/>
              <a:gd name="connsiteY5" fmla="*/ 0 h 5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600" h="511047">
                <a:moveTo>
                  <a:pt x="137921" y="0"/>
                </a:moveTo>
                <a:lnTo>
                  <a:pt x="4038600" y="0"/>
                </a:lnTo>
                <a:lnTo>
                  <a:pt x="4038600" y="511047"/>
                </a:lnTo>
                <a:lnTo>
                  <a:pt x="137921" y="511047"/>
                </a:lnTo>
                <a:lnTo>
                  <a:pt x="0" y="255524"/>
                </a:lnTo>
                <a:lnTo>
                  <a:pt x="137921" y="0"/>
                </a:lnTo>
                <a:close/>
              </a:path>
            </a:pathLst>
          </a:custGeom>
          <a:solidFill>
            <a:srgbClr val="01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815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A69413D8-22B2-6670-A50A-7F72FAD0A5EF}"/>
              </a:ext>
            </a:extLst>
          </p:cNvPr>
          <p:cNvSpPr txBox="1"/>
          <p:nvPr userDrawn="1"/>
        </p:nvSpPr>
        <p:spPr>
          <a:xfrm>
            <a:off x="5157443" y="4754859"/>
            <a:ext cx="18771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2400" b="1" dirty="0">
                <a:solidFill>
                  <a:srgbClr val="012855"/>
                </a:solidFill>
                <a:latin typeface="Helvetica" pitchFamily="2" charset="0"/>
              </a:rPr>
              <a:t>Teşekkürler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F0A050-5735-1CE3-E057-9DC6EE5F0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8816"/>
          <a:stretch>
            <a:fillRect/>
          </a:stretch>
        </p:blipFill>
        <p:spPr>
          <a:xfrm>
            <a:off x="-380913" y="-372534"/>
            <a:ext cx="3310701" cy="2333002"/>
          </a:xfrm>
          <a:custGeom>
            <a:avLst/>
            <a:gdLst>
              <a:gd name="connsiteX0" fmla="*/ 0 w 1384692"/>
              <a:gd name="connsiteY0" fmla="*/ 0 h 975772"/>
              <a:gd name="connsiteX1" fmla="*/ 1384692 w 1384692"/>
              <a:gd name="connsiteY1" fmla="*/ 0 h 975772"/>
              <a:gd name="connsiteX2" fmla="*/ 1384692 w 1384692"/>
              <a:gd name="connsiteY2" fmla="*/ 975772 h 975772"/>
              <a:gd name="connsiteX3" fmla="*/ 0 w 1384692"/>
              <a:gd name="connsiteY3" fmla="*/ 975772 h 9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692" h="975772">
                <a:moveTo>
                  <a:pt x="0" y="0"/>
                </a:moveTo>
                <a:lnTo>
                  <a:pt x="1384692" y="0"/>
                </a:lnTo>
                <a:lnTo>
                  <a:pt x="1384692" y="975772"/>
                </a:lnTo>
                <a:lnTo>
                  <a:pt x="0" y="975772"/>
                </a:lnTo>
                <a:close/>
              </a:path>
            </a:pathLst>
          </a:cu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5EAF14-E063-069D-975F-14C1F4071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8816"/>
          <a:stretch>
            <a:fillRect/>
          </a:stretch>
        </p:blipFill>
        <p:spPr>
          <a:xfrm>
            <a:off x="8796954" y="4861539"/>
            <a:ext cx="3310701" cy="2333002"/>
          </a:xfrm>
          <a:custGeom>
            <a:avLst/>
            <a:gdLst>
              <a:gd name="connsiteX0" fmla="*/ 0 w 1384692"/>
              <a:gd name="connsiteY0" fmla="*/ 0 h 975772"/>
              <a:gd name="connsiteX1" fmla="*/ 1384692 w 1384692"/>
              <a:gd name="connsiteY1" fmla="*/ 0 h 975772"/>
              <a:gd name="connsiteX2" fmla="*/ 1384692 w 1384692"/>
              <a:gd name="connsiteY2" fmla="*/ 975772 h 975772"/>
              <a:gd name="connsiteX3" fmla="*/ 0 w 1384692"/>
              <a:gd name="connsiteY3" fmla="*/ 975772 h 9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692" h="975772">
                <a:moveTo>
                  <a:pt x="0" y="0"/>
                </a:moveTo>
                <a:lnTo>
                  <a:pt x="1384692" y="0"/>
                </a:lnTo>
                <a:lnTo>
                  <a:pt x="1384692" y="975772"/>
                </a:lnTo>
                <a:lnTo>
                  <a:pt x="0" y="975772"/>
                </a:lnTo>
                <a:close/>
              </a:path>
            </a:pathLst>
          </a:cu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3A6C480-F790-4BAE-43CA-81671C00C5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4887" y="866163"/>
            <a:ext cx="3362226" cy="9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335444E-53CF-0493-F065-253DE939741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4" y="1"/>
            <a:ext cx="12191206" cy="6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4" r:id="rId2"/>
    <p:sldLayoutId id="2147484151" r:id="rId3"/>
    <p:sldLayoutId id="2147484146" r:id="rId4"/>
    <p:sldLayoutId id="2147484147" r:id="rId5"/>
    <p:sldLayoutId id="2147484148" r:id="rId6"/>
    <p:sldLayoutId id="21474841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3EF0E96-9262-B578-FD5E-849D180DD9E7}"/>
              </a:ext>
            </a:extLst>
          </p:cNvPr>
          <p:cNvSpPr txBox="1"/>
          <p:nvPr/>
        </p:nvSpPr>
        <p:spPr>
          <a:xfrm>
            <a:off x="2048256" y="2659559"/>
            <a:ext cx="8010144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5000" b="1" dirty="0">
                <a:solidFill>
                  <a:srgbClr val="012855"/>
                </a:solidFill>
                <a:latin typeface="Helvetica" pitchFamily="2" charset="0"/>
              </a:rPr>
              <a:t>Uluslararası Projeler Ofisi</a:t>
            </a:r>
          </a:p>
          <a:p>
            <a:pPr algn="ctr"/>
            <a:r>
              <a:rPr lang="tr-TR" sz="5000" b="1" dirty="0">
                <a:solidFill>
                  <a:srgbClr val="012855"/>
                </a:solidFill>
                <a:latin typeface="Helvetica" pitchFamily="2" charset="0"/>
              </a:rPr>
              <a:t>v</a:t>
            </a:r>
            <a:r>
              <a:rPr lang="tr-TR" sz="5000" b="1" dirty="0" smtClean="0">
                <a:solidFill>
                  <a:srgbClr val="012855"/>
                </a:solidFill>
                <a:latin typeface="Helvetica" pitchFamily="2" charset="0"/>
              </a:rPr>
              <a:t>e İTÜ’nün </a:t>
            </a:r>
            <a:r>
              <a:rPr lang="tr-TR" sz="5000" b="1" dirty="0">
                <a:solidFill>
                  <a:srgbClr val="012855"/>
                </a:solidFill>
                <a:latin typeface="Helvetica" pitchFamily="2" charset="0"/>
              </a:rPr>
              <a:t>AB Projeleri Performansı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6CC2FF8-8855-09C8-DA57-95A1C90806F5}"/>
              </a:ext>
            </a:extLst>
          </p:cNvPr>
          <p:cNvSpPr txBox="1"/>
          <p:nvPr/>
        </p:nvSpPr>
        <p:spPr>
          <a:xfrm>
            <a:off x="4229634" y="6191892"/>
            <a:ext cx="37327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12855"/>
                </a:solidFill>
                <a:latin typeface="Helvetica" pitchFamily="2" charset="0"/>
              </a:rPr>
              <a:t>Öğr. Gör. Başak Tiniş</a:t>
            </a:r>
            <a:endParaRPr lang="tr-TR" sz="2400" b="1" dirty="0">
              <a:solidFill>
                <a:srgbClr val="012855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891272" y="462744"/>
            <a:ext cx="4976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EURAXESS</a:t>
            </a:r>
            <a:r>
              <a:rPr kumimoji="0" lang="tr-TR" sz="2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AĞI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03CCB2-0E35-8991-9D71-89519EFF94A8}"/>
              </a:ext>
            </a:extLst>
          </p:cNvPr>
          <p:cNvSpPr txBox="1"/>
          <p:nvPr/>
        </p:nvSpPr>
        <p:spPr>
          <a:xfrm>
            <a:off x="566928" y="1243584"/>
            <a:ext cx="1097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endParaRPr lang="tr-TR" sz="16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Araştırmacıların dolaşımlarının özendirilmesi ve desteklenmesi, dolayısı ile bilim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ve teknoloji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gelişiminin istenen düzeye getirilmesi konusunda Avrupa Komisyonu'nun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çok önem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verdiği programlardan biridir.</a:t>
            </a:r>
          </a:p>
          <a:p>
            <a:pPr lvl="0" algn="just">
              <a:defRPr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Bu destek ve önlemlerin çerçeve programlarında uygulanması yanında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Komisyonun başlattığı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bir proje olan EURAXESS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Ağı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sayesinde araştırmacıların dolaşımları, eğitim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ve çalışmalarının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daha da kolaylaşması amaçlanmaktadır.</a:t>
            </a:r>
          </a:p>
          <a:p>
            <a:pPr lvl="0" algn="just">
              <a:defRPr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Merkez ülkemize yeni gelen araştırmacılara idari konularda (vize, çalışma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izni, barınma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, fikri mülkiyet hakları gibi) konularda hizmetler vermektedir.</a:t>
            </a:r>
          </a:p>
          <a:p>
            <a:pPr lvl="0" algn="just">
              <a:defRPr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Uluslararası Projeler Ofisi ilgili ağa 2019 yılı itibariyle tekrar dahil olmuştur.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EURAXESS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Ağı’nda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İTÜ ile birlikte ülkemizde EURAXESS Hizmet Merkezi bulunmaktadır.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Bu merkezler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TÜBİTAK, ODTÜ , Yıldız Teknik Üniversitesi ve İzmir Yüksek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Teknoloji Enstitüsü’dür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.</a:t>
            </a:r>
          </a:p>
          <a:p>
            <a:pPr lvl="0" algn="just">
              <a:defRPr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Euraxess Ağı ile ilgili detaylı bilgi için https://euraxess.ec.europa.eu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/</a:t>
            </a:r>
            <a:endParaRPr lang="tr-TR" sz="20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479792" y="545040"/>
            <a:ext cx="497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b="1" dirty="0" smtClean="0">
                <a:solidFill>
                  <a:prstClr val="white"/>
                </a:solidFill>
                <a:latin typeface="Helvetica" pitchFamily="2" charset="0"/>
              </a:rPr>
              <a:t>ÇERÇEVE PROGRAMI PERFORMANSI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579699"/>
              </p:ext>
            </p:extLst>
          </p:nvPr>
        </p:nvGraphicFramePr>
        <p:xfrm>
          <a:off x="457200" y="2209800"/>
          <a:ext cx="10890504" cy="2971800"/>
        </p:xfrm>
        <a:graphic>
          <a:graphicData uri="http://schemas.openxmlformats.org/drawingml/2006/table">
            <a:tbl>
              <a:tblPr firstRow="1" bandRow="1"/>
              <a:tblGrid>
                <a:gridCol w="5445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2400" dirty="0"/>
                        <a:t>Program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400" dirty="0"/>
                        <a:t>Proje Sayısı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dirty="0"/>
                        <a:t>6. Çerçeve Programı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400" dirty="0"/>
                        <a:t>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dirty="0"/>
                        <a:t>7. Çerçeve Programı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400" dirty="0"/>
                        <a:t>47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dirty="0" err="1"/>
                        <a:t>Horizon</a:t>
                      </a:r>
                      <a:r>
                        <a:rPr lang="tr-TR" sz="2400" dirty="0"/>
                        <a:t> 2020 Programı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400" dirty="0"/>
                        <a:t>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2400" b="0" dirty="0" err="1" smtClean="0"/>
                        <a:t>Horizon</a:t>
                      </a:r>
                      <a:r>
                        <a:rPr lang="tr-TR" sz="2400" b="0" baseline="0" dirty="0" smtClean="0"/>
                        <a:t> Europe Programı</a:t>
                      </a:r>
                      <a:endParaRPr lang="tr-TR" sz="24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2400" b="0" dirty="0" smtClean="0"/>
                        <a:t>13</a:t>
                      </a:r>
                      <a:endParaRPr lang="tr-TR" sz="24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7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479792" y="545040"/>
            <a:ext cx="497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DİĞER AB PROJELERİ PERFORMANSI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4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316766"/>
              </p:ext>
            </p:extLst>
          </p:nvPr>
        </p:nvGraphicFramePr>
        <p:xfrm>
          <a:off x="457200" y="1828800"/>
          <a:ext cx="10597896" cy="4567239"/>
        </p:xfrm>
        <a:graphic>
          <a:graphicData uri="http://schemas.openxmlformats.org/drawingml/2006/table">
            <a:tbl>
              <a:tblPr/>
              <a:tblGrid>
                <a:gridCol w="529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3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Program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Proje Sayısı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3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MINERVA, MATRA, MEDA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3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AB Hayat Boyu Öğrenme Programı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3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Karadeniz Sınır Ötesi İşbirliği Programı 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3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AB </a:t>
                      </a:r>
                      <a:r>
                        <a:rPr kumimoji="0" lang="tr-TR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Copernicus</a:t>
                      </a:r>
                      <a:r>
                        <a:rPr kumimoji="0" lang="tr-T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Programı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tr-T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3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AB Erasmus+ Programı </a:t>
                      </a:r>
                      <a:endParaRPr kumimoji="0" lang="tr-T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tr-T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3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Yeni Erasmus+ Programı</a:t>
                      </a:r>
                      <a:endParaRPr kumimoji="0" lang="tr-T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tr-T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2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3A664E1-AB5E-E2E6-293A-4414EE25CA8D}"/>
              </a:ext>
            </a:extLst>
          </p:cNvPr>
          <p:cNvSpPr txBox="1"/>
          <p:nvPr/>
        </p:nvSpPr>
        <p:spPr>
          <a:xfrm>
            <a:off x="2295144" y="2549649"/>
            <a:ext cx="830884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>
                <a:solidFill>
                  <a:srgbClr val="012855"/>
                </a:solidFill>
                <a:latin typeface="Helvetica" pitchFamily="2" charset="0"/>
              </a:rPr>
              <a:t>İletişim:</a:t>
            </a:r>
          </a:p>
          <a:p>
            <a:pPr algn="ctr"/>
            <a:r>
              <a:rPr lang="tr-TR" sz="2000" b="1" dirty="0">
                <a:solidFill>
                  <a:srgbClr val="012855"/>
                </a:solidFill>
                <a:latin typeface="Helvetica" pitchFamily="2" charset="0"/>
              </a:rPr>
              <a:t>İTÜ Ayazağa Kampüsü, Rektörlük Binası, 1. Kat, Oda No: 104</a:t>
            </a:r>
          </a:p>
          <a:p>
            <a:pPr algn="ctr"/>
            <a:r>
              <a:rPr lang="tr-TR" sz="2000" b="1" dirty="0">
                <a:solidFill>
                  <a:srgbClr val="012855"/>
                </a:solidFill>
                <a:latin typeface="Helvetica" pitchFamily="2" charset="0"/>
              </a:rPr>
              <a:t>Sarıyer / İSTANBUL</a:t>
            </a:r>
          </a:p>
          <a:p>
            <a:pPr algn="ctr"/>
            <a:r>
              <a:rPr lang="tr-TR" sz="2000" b="1" dirty="0">
                <a:solidFill>
                  <a:srgbClr val="012855"/>
                </a:solidFill>
                <a:latin typeface="Helvetica" pitchFamily="2" charset="0"/>
              </a:rPr>
              <a:t>Tel: +90 212 285 66 52</a:t>
            </a:r>
          </a:p>
          <a:p>
            <a:pPr algn="ctr"/>
            <a:r>
              <a:rPr lang="tr-TR" sz="2000" b="1" dirty="0" smtClean="0">
                <a:solidFill>
                  <a:srgbClr val="012855"/>
                </a:solidFill>
                <a:latin typeface="Helvetica" pitchFamily="2" charset="0"/>
              </a:rPr>
              <a:t>       +</a:t>
            </a:r>
            <a:r>
              <a:rPr lang="tr-TR" sz="2000" b="1" dirty="0">
                <a:solidFill>
                  <a:srgbClr val="012855"/>
                </a:solidFill>
                <a:latin typeface="Helvetica" pitchFamily="2" charset="0"/>
              </a:rPr>
              <a:t>90 212 285 66 68</a:t>
            </a:r>
          </a:p>
          <a:p>
            <a:pPr algn="ctr"/>
            <a:r>
              <a:rPr lang="tr-TR" sz="2000" b="1" dirty="0" smtClean="0">
                <a:solidFill>
                  <a:srgbClr val="012855"/>
                </a:solidFill>
                <a:latin typeface="Helvetica" pitchFamily="2" charset="0"/>
              </a:rPr>
              <a:t>          E </a:t>
            </a:r>
            <a:r>
              <a:rPr lang="tr-TR" sz="2000" b="1" dirty="0">
                <a:solidFill>
                  <a:srgbClr val="012855"/>
                </a:solidFill>
                <a:latin typeface="Helvetica" pitchFamily="2" charset="0"/>
              </a:rPr>
              <a:t>mail: </a:t>
            </a:r>
            <a:r>
              <a:rPr lang="tr-TR" sz="2000" b="1" dirty="0" smtClean="0">
                <a:solidFill>
                  <a:srgbClr val="012855"/>
                </a:solidFill>
                <a:latin typeface="Helvetica" pitchFamily="2" charset="0"/>
              </a:rPr>
              <a:t>eucentre@itu.edu.tr</a:t>
            </a:r>
            <a:endParaRPr lang="tr-TR" sz="2000" b="1" dirty="0">
              <a:solidFill>
                <a:srgbClr val="012855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510905" y="462744"/>
            <a:ext cx="4823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ULUSLARARASI PROJELER OFİSİ</a:t>
            </a:r>
            <a:endParaRPr lang="tr-TR" sz="2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03CCB2-0E35-8991-9D71-89519EFF94A8}"/>
              </a:ext>
            </a:extLst>
          </p:cNvPr>
          <p:cNvSpPr txBox="1"/>
          <p:nvPr/>
        </p:nvSpPr>
        <p:spPr>
          <a:xfrm>
            <a:off x="768096" y="2048254"/>
            <a:ext cx="10771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Misyonumuz</a:t>
            </a:r>
          </a:p>
          <a:p>
            <a:pPr lvl="0" algn="just"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Üniversitemizin Avrupa Birliği (AB) araştırma desteklerinden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en yüksek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düzeyde yararlanabilmesi ve araştırıcılarımızın AB </a:t>
            </a:r>
            <a:r>
              <a:rPr lang="tr-TR" sz="2000" dirty="0" err="1" smtClean="0">
                <a:solidFill>
                  <a:srgbClr val="022756"/>
                </a:solidFill>
                <a:latin typeface="Helvetica" pitchFamily="2" charset="0"/>
              </a:rPr>
              <a:t>Mobilite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 Programlarına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katılımlarının sağlanabilmesi için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kolaylaştırıcı hizmetler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sunmak ve üniversitemizin AB üniversiteleri ile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iletişimini Avrupa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Araştırma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Alanı çerçevesinde geliştirmektir.</a:t>
            </a:r>
          </a:p>
          <a:p>
            <a:pPr lvl="0" algn="just"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Vizyonumuz</a:t>
            </a:r>
          </a:p>
          <a:p>
            <a:pPr lvl="0" algn="just"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Üniversitemizin,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İTÜ Uluslararası Projeler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Ofisi’nin,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AB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projelerinin yazılması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ve yürütülmesi aşamalarında verdiği destek ile ulusal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ve uluslararası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platformda </a:t>
            </a:r>
            <a:r>
              <a:rPr lang="tr-TR" sz="2000" dirty="0" err="1">
                <a:solidFill>
                  <a:srgbClr val="022756"/>
                </a:solidFill>
                <a:latin typeface="Helvetica" pitchFamily="2" charset="0"/>
              </a:rPr>
              <a:t>mentor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 bir kurum haline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gelmesidir</a:t>
            </a: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626096" y="493776"/>
            <a:ext cx="4782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2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ULUSLARARASI PROJELER OFİSİ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03CCB2-0E35-8991-9D71-89519EFF94A8}"/>
              </a:ext>
            </a:extLst>
          </p:cNvPr>
          <p:cNvSpPr txBox="1"/>
          <p:nvPr/>
        </p:nvSpPr>
        <p:spPr>
          <a:xfrm>
            <a:off x="768096" y="2048254"/>
            <a:ext cx="10771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Uluslararası Projeler Ofisi AB Merkezi Araştırma Ofisi adıyla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2002 yılında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kurulmuştur.</a:t>
            </a:r>
          </a:p>
          <a:p>
            <a:pPr lvl="0" algn="just"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İTÜ Rektörlüğü’nün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12.09.2018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tarihli resmi yazısıyla İTÜNOVA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TTO ve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Uluslararası Projeler Ofisi arasında bir işbölümü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yapılmıştır. Buna göre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bu tarihten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sonra Marie </a:t>
            </a:r>
            <a:r>
              <a:rPr lang="tr-TR" sz="2000" dirty="0" err="1" smtClean="0">
                <a:solidFill>
                  <a:srgbClr val="022756"/>
                </a:solidFill>
                <a:latin typeface="Helvetica" pitchFamily="2" charset="0"/>
              </a:rPr>
              <a:t>Sklodowska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2000" dirty="0" err="1" smtClean="0">
                <a:solidFill>
                  <a:srgbClr val="022756"/>
                </a:solidFill>
                <a:latin typeface="Helvetica" pitchFamily="2" charset="0"/>
              </a:rPr>
              <a:t>Curie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 (MSCA)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Alanı ve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Erasmus+ Programının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başvuruları ile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Ofisimiz ilgilenirken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, </a:t>
            </a:r>
            <a:r>
              <a:rPr lang="tr-TR" sz="2000" dirty="0" err="1" smtClean="0">
                <a:solidFill>
                  <a:srgbClr val="022756"/>
                </a:solidFill>
                <a:latin typeface="Helvetica" pitchFamily="2" charset="0"/>
              </a:rPr>
              <a:t>European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2000" dirty="0" err="1">
                <a:solidFill>
                  <a:srgbClr val="022756"/>
                </a:solidFill>
                <a:latin typeface="Helvetica" pitchFamily="2" charset="0"/>
              </a:rPr>
              <a:t>R</a:t>
            </a:r>
            <a:r>
              <a:rPr lang="tr-TR" sz="2000" dirty="0" err="1" smtClean="0">
                <a:solidFill>
                  <a:srgbClr val="022756"/>
                </a:solidFill>
                <a:latin typeface="Helvetica" pitchFamily="2" charset="0"/>
              </a:rPr>
              <a:t>esearch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2000" dirty="0" err="1" smtClean="0">
                <a:solidFill>
                  <a:srgbClr val="022756"/>
                </a:solidFill>
                <a:latin typeface="Helvetica" pitchFamily="2" charset="0"/>
              </a:rPr>
              <a:t>Council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 (ERC) Alanı, çok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ortaklı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projeler ve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diğer uluslararası projelerin başvuruları ile İTÜNOVA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TTO ilgilenmektedir</a:t>
            </a: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Kabul alan tüm projelerin idari süreçlerinde Uluslararası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Projeler Ofisi yetkilidir.</a:t>
            </a: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510905" y="462744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 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EKİBİMİZ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03CCB2-0E35-8991-9D71-89519EFF94A8}"/>
              </a:ext>
            </a:extLst>
          </p:cNvPr>
          <p:cNvSpPr txBox="1"/>
          <p:nvPr/>
        </p:nvSpPr>
        <p:spPr>
          <a:xfrm>
            <a:off x="768096" y="2048254"/>
            <a:ext cx="10771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22756"/>
                </a:solidFill>
                <a:latin typeface="Helvetica" pitchFamily="2" charset="0"/>
              </a:rPr>
              <a:t>Dr. Didem Özgür</a:t>
            </a:r>
          </a:p>
          <a:p>
            <a:pPr lvl="0" algn="just">
              <a:defRPr/>
            </a:pPr>
            <a:r>
              <a:rPr lang="tr-TR" sz="2400" dirty="0" smtClean="0">
                <a:solidFill>
                  <a:srgbClr val="022756"/>
                </a:solidFill>
                <a:latin typeface="Helvetica" pitchFamily="2" charset="0"/>
              </a:rPr>
              <a:t>LLB </a:t>
            </a:r>
            <a:r>
              <a:rPr lang="tr-TR" sz="2400" dirty="0">
                <a:solidFill>
                  <a:srgbClr val="022756"/>
                </a:solidFill>
                <a:latin typeface="Helvetica" pitchFamily="2" charset="0"/>
              </a:rPr>
              <a:t>Bilgi Üniversitesi Hukuk Fakültesi</a:t>
            </a:r>
          </a:p>
          <a:p>
            <a:pPr lvl="0" algn="just">
              <a:defRPr/>
            </a:pPr>
            <a:r>
              <a:rPr lang="tr-TR" sz="2400" dirty="0">
                <a:solidFill>
                  <a:srgbClr val="022756"/>
                </a:solidFill>
                <a:latin typeface="Helvetica" pitchFamily="2" charset="0"/>
              </a:rPr>
              <a:t>LLM Marmara Üniversitesi (Tezli) Avrupa </a:t>
            </a:r>
            <a:r>
              <a:rPr lang="tr-TR" sz="2400" dirty="0" smtClean="0">
                <a:solidFill>
                  <a:srgbClr val="022756"/>
                </a:solidFill>
                <a:latin typeface="Helvetica" pitchFamily="2" charset="0"/>
              </a:rPr>
              <a:t>Topluluğu Enstitüsü </a:t>
            </a:r>
            <a:r>
              <a:rPr lang="tr-TR" sz="2400" dirty="0">
                <a:solidFill>
                  <a:srgbClr val="022756"/>
                </a:solidFill>
                <a:latin typeface="Helvetica" pitchFamily="2" charset="0"/>
              </a:rPr>
              <a:t>Avrupa Birliği Hukuku Bölümü ; </a:t>
            </a:r>
            <a:r>
              <a:rPr lang="tr-TR" sz="2400" dirty="0" err="1">
                <a:solidFill>
                  <a:srgbClr val="022756"/>
                </a:solidFill>
                <a:latin typeface="Helvetica" pitchFamily="2" charset="0"/>
              </a:rPr>
              <a:t>Ph.D</a:t>
            </a:r>
            <a:r>
              <a:rPr lang="tr-TR" sz="2400" dirty="0" smtClean="0">
                <a:solidFill>
                  <a:srgbClr val="022756"/>
                </a:solidFill>
                <a:latin typeface="Helvetica" pitchFamily="2" charset="0"/>
              </a:rPr>
              <a:t>.</a:t>
            </a:r>
            <a:endParaRPr lang="tr-TR" sz="24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tr-TR" sz="2400" dirty="0">
                <a:solidFill>
                  <a:srgbClr val="022756"/>
                </a:solidFill>
                <a:latin typeface="Helvetica" pitchFamily="2" charset="0"/>
              </a:rPr>
              <a:t>Dokuz Eylül Üniversitesi Sosyal Bilimler </a:t>
            </a:r>
            <a:r>
              <a:rPr lang="tr-TR" sz="2400" dirty="0" smtClean="0">
                <a:solidFill>
                  <a:srgbClr val="022756"/>
                </a:solidFill>
                <a:latin typeface="Helvetica" pitchFamily="2" charset="0"/>
              </a:rPr>
              <a:t>Enstitüsü Avrupa </a:t>
            </a:r>
            <a:r>
              <a:rPr lang="tr-TR" sz="2400" dirty="0">
                <a:solidFill>
                  <a:srgbClr val="022756"/>
                </a:solidFill>
                <a:latin typeface="Helvetica" pitchFamily="2" charset="0"/>
              </a:rPr>
              <a:t>Çalışmaları Bölümü</a:t>
            </a:r>
            <a:r>
              <a:rPr lang="tr-TR" sz="2400" dirty="0" smtClean="0">
                <a:solidFill>
                  <a:srgbClr val="022756"/>
                </a:solidFill>
                <a:latin typeface="Helvetica" pitchFamily="2" charset="0"/>
              </a:rPr>
              <a:t>.</a:t>
            </a:r>
          </a:p>
          <a:p>
            <a:pPr lvl="0" algn="just">
              <a:defRPr/>
            </a:pPr>
            <a:endParaRPr lang="tr-TR" sz="24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22756"/>
                </a:solidFill>
                <a:latin typeface="Helvetica" pitchFamily="2" charset="0"/>
              </a:rPr>
              <a:t>Başak </a:t>
            </a:r>
            <a:r>
              <a:rPr lang="tr-TR" sz="2400" dirty="0" smtClean="0">
                <a:solidFill>
                  <a:srgbClr val="022756"/>
                </a:solidFill>
                <a:latin typeface="Helvetica" pitchFamily="2" charset="0"/>
              </a:rPr>
              <a:t>Tiniş</a:t>
            </a:r>
          </a:p>
          <a:p>
            <a:pPr lvl="0" algn="just">
              <a:defRPr/>
            </a:pPr>
            <a:r>
              <a:rPr lang="tr-TR" sz="2400" dirty="0" smtClean="0">
                <a:solidFill>
                  <a:srgbClr val="022756"/>
                </a:solidFill>
                <a:latin typeface="Helvetica" pitchFamily="2" charset="0"/>
              </a:rPr>
              <a:t>B.A</a:t>
            </a:r>
            <a:r>
              <a:rPr lang="tr-TR" sz="2400" dirty="0">
                <a:solidFill>
                  <a:srgbClr val="022756"/>
                </a:solidFill>
                <a:latin typeface="Helvetica" pitchFamily="2" charset="0"/>
              </a:rPr>
              <a:t>. Başkent Üniversitesi Siyaset Bilimi </a:t>
            </a:r>
            <a:r>
              <a:rPr lang="tr-TR" sz="2400" dirty="0" smtClean="0">
                <a:solidFill>
                  <a:srgbClr val="022756"/>
                </a:solidFill>
                <a:latin typeface="Helvetica" pitchFamily="2" charset="0"/>
              </a:rPr>
              <a:t>ve Uluslararası </a:t>
            </a:r>
            <a:r>
              <a:rPr lang="tr-TR" sz="2400" dirty="0">
                <a:solidFill>
                  <a:srgbClr val="022756"/>
                </a:solidFill>
                <a:latin typeface="Helvetica" pitchFamily="2" charset="0"/>
              </a:rPr>
              <a:t>İlişkiler Bölümü (Tam Burslu), M.A.</a:t>
            </a:r>
          </a:p>
          <a:p>
            <a:pPr lvl="0" algn="just">
              <a:defRPr/>
            </a:pPr>
            <a:r>
              <a:rPr lang="tr-TR" sz="2400" dirty="0">
                <a:solidFill>
                  <a:srgbClr val="022756"/>
                </a:solidFill>
                <a:latin typeface="Helvetica" pitchFamily="2" charset="0"/>
              </a:rPr>
              <a:t>ODTÜ, Avrupa Çalışmaları Bölümü </a:t>
            </a:r>
          </a:p>
        </p:txBody>
      </p:sp>
    </p:spTree>
    <p:extLst>
      <p:ext uri="{BB962C8B-B14F-4D97-AF65-F5344CB8AC3E}">
        <p14:creationId xmlns:p14="http://schemas.microsoft.com/office/powerpoint/2010/main" val="30888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397496" y="594360"/>
            <a:ext cx="54698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  </a:t>
            </a:r>
            <a:r>
              <a:rPr lang="tr-TR" sz="17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GERÇEKLEŞTİRİLMİŞ ÖNEMLİ FAALİYETLER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kumimoji="0" lang="tr-T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03CCB2-0E35-8991-9D71-89519EFF94A8}"/>
              </a:ext>
            </a:extLst>
          </p:cNvPr>
          <p:cNvSpPr txBox="1"/>
          <p:nvPr/>
        </p:nvSpPr>
        <p:spPr>
          <a:xfrm>
            <a:off x="292608" y="1536192"/>
            <a:ext cx="112471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AB Çağrı Takibi/Eşleştirme Veri Tabanı oluşturulmuştur Söz konusu veri tabanının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oluşturulma amacı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araştırmacılarımızın çalışma alanlarına yönelik açılan AB Proje Çağrıları, Bilgi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Günü Proje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Pazarı etkinlikleri ve ortak arama duyuruları ile ilgili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bilgilendirilmeleridir. Araştırmacımızın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yer aldığı veri tabanı İTÜNOVA TTO ile yapılan işbölümü sonrasında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kendileri ile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paylaşılmıştır</a:t>
            </a:r>
          </a:p>
          <a:p>
            <a:pPr lvl="0" algn="just"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COST aksiyonları ile proje eşleştirmesi yapılarak, araştırmacıların COST Aksiyonu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Yönetim Komitesi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üyesi olarak atanmaları sağlanmıştır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7. Çerçeve Programı Kapsamında araştırmacılarımıza başvurularında yardımcı olması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amacıyla «Süreçler </a:t>
            </a:r>
            <a:r>
              <a:rPr lang="tr-TR" sz="2000" dirty="0" err="1">
                <a:solidFill>
                  <a:srgbClr val="022756"/>
                </a:solidFill>
                <a:latin typeface="Helvetica" pitchFamily="2" charset="0"/>
              </a:rPr>
              <a:t>Rehber»leri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 Türkçe olarak hazırlanmış ve </a:t>
            </a:r>
            <a:r>
              <a:rPr lang="tr-TR" sz="2000" dirty="0" err="1">
                <a:solidFill>
                  <a:srgbClr val="022756"/>
                </a:solidFill>
                <a:latin typeface="Helvetica" pitchFamily="2" charset="0"/>
              </a:rPr>
              <a:t>Horizon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 2020 Programı kapsamında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da yeni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Çalışma Programları göz önünde bulundurularak gerekli güncellemeler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yapılmıştır. Hazırlanan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rehberlere ofisimiz internet adresinden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ulaşılabilmektedir</a:t>
            </a: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AB 5., 6. ve 7. Çerçeve Programı kapsamında, İTÜ’de yürütülmüş ve yürütülmekte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olan projeler ile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ilgili bilgileri içeren «AB Çerçeve Programı Projeleri Kataloğu»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bastırılarak Bakanlıklar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ve diğer üniversiteler ile paylaşılmıştır. Hazırlanan kataloğa ofisimiz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internet adresinden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ulaşılabilmektedir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022756"/>
              </a:solidFill>
              <a:effectLst/>
              <a:uLnTx/>
              <a:uFillTx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278624" y="462744"/>
            <a:ext cx="558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 </a:t>
            </a: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GERÇEKLEŞTİRİLMİŞ ÖNEMLİ FAALİYETLER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kumimoji="0" lang="tr-T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03CCB2-0E35-8991-9D71-89519EFF94A8}"/>
              </a:ext>
            </a:extLst>
          </p:cNvPr>
          <p:cNvSpPr txBox="1"/>
          <p:nvPr/>
        </p:nvSpPr>
        <p:spPr>
          <a:xfrm>
            <a:off x="210312" y="1152144"/>
            <a:ext cx="11329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Tüm fakülteler, Enstitüler ve Araştırma Merkezleri ile iletişime geçilip,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sonrasında talep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doğrultusunda buralarda 2019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Kasım - 2020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Şubat dönemi arası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MSCA ve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Erasmus + bilgilendirme toplantıları gerçekleştirilmiştir. </a:t>
            </a:r>
            <a:r>
              <a:rPr lang="tr-TR" sz="2000" dirty="0" err="1">
                <a:solidFill>
                  <a:srgbClr val="022756"/>
                </a:solidFill>
                <a:latin typeface="Helvetica" pitchFamily="2" charset="0"/>
              </a:rPr>
              <a:t>Pandemi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süresince mecburen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bu faaliyetlere ara verilmiştir.</a:t>
            </a:r>
          </a:p>
          <a:p>
            <a:pPr lvl="0" algn="just"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Ofisimiz uzmanları EELISA projesi ve EELISA </a:t>
            </a:r>
            <a:r>
              <a:rPr lang="tr-TR" sz="2000" dirty="0" err="1">
                <a:solidFill>
                  <a:srgbClr val="022756"/>
                </a:solidFill>
                <a:latin typeface="Helvetica" pitchFamily="2" charset="0"/>
              </a:rPr>
              <a:t>Innocore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 projesi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kapsamında görevlendirilmiş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bulunmaktadır. Söz konusu proje kapsamında projenin idari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ve mali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süreçleri ile ilgili çalışmalar devam etmektedir.</a:t>
            </a:r>
          </a:p>
          <a:p>
            <a:pPr lvl="0" algn="just"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İstanbul Sanayi Odası (İSO) koordinatörlüğünde İSTKA Yenilikçi İstanbul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Mali Destek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Programı 2021 Yılı Teklif çağrısına bir başvuru hazırlanmış bu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süreçte Ofisimiz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ve İTÜ NOVA TTO İSO ile birlikte çalışmıştır.</a:t>
            </a:r>
          </a:p>
          <a:p>
            <a:pPr lvl="0" algn="just">
              <a:defRPr/>
            </a:pPr>
            <a:endParaRPr lang="tr-TR" sz="20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TÜBİTAK Ağlara Üyelik Desteği 2021 yılı çağrısına ofisimiz tarafından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başvuru yapılmıştır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. Söz konusu desteğin amacı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Türkiye’de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faaliyet gösteren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kuruluşların bilim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ve teknoloji alanında Avrupa çapındaki etkin olan ağ yapılarına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üye olabilmeleri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ve üyeliklerini sürdürebilmeleri için giriş ve üyelik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aidatlarının ödenmesi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için destek sağlanmasıdır. Ancak bürokratik sıkıntılar nedeniyle </a:t>
            </a:r>
            <a:r>
              <a:rPr lang="tr-TR" sz="2000" dirty="0" smtClean="0">
                <a:solidFill>
                  <a:srgbClr val="022756"/>
                </a:solidFill>
                <a:latin typeface="Helvetica" pitchFamily="2" charset="0"/>
              </a:rPr>
              <a:t>söz konusu </a:t>
            </a:r>
            <a:r>
              <a:rPr lang="tr-TR" sz="2000" dirty="0">
                <a:solidFill>
                  <a:srgbClr val="022756"/>
                </a:solidFill>
                <a:latin typeface="Helvetica" pitchFamily="2" charset="0"/>
              </a:rPr>
              <a:t>ağdan o yıl kabul alan hiçbir kuruma ödeme yapılamamıştır.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022756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4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644385" y="462744"/>
            <a:ext cx="442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 </a:t>
            </a:r>
            <a:r>
              <a:rPr lang="tr-TR" sz="24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RUTİN FAALİYETLER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03CCB2-0E35-8991-9D71-89519EFF94A8}"/>
              </a:ext>
            </a:extLst>
          </p:cNvPr>
          <p:cNvSpPr txBox="1"/>
          <p:nvPr/>
        </p:nvSpPr>
        <p:spPr>
          <a:xfrm>
            <a:off x="512064" y="1353312"/>
            <a:ext cx="110276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AB fonlarıyla ilişkili ulusal/uluslararası kurumlarla işbirliğinin sağlanması,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E-posta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yoluyla ise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MSCA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ve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Erasmus+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Programı çağrılarının araştırmacılara duyurulması,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Araştırmacılarımızın proje önerisi hazırlıklarına destek verilmesi, paylaşmak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isteyen araştırmacılarımızın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proje önerilerinin okunarak yorumlanması,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Ofisimizin ilgilendiği çağrılara ilişkin bilgilendirme toplantıları ve proje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yazma eğitimleri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düzenlenmesi,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Açık olan çağrılarla ilgili ofis ziyaretleri yapılması,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Proje yürütücülerinin görevlendirmelerinin hazırlanıp, rektör hocaya imzalatılması,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Proje yürütücülerinin taahhütnamelerinin hazırlanıp, rektör hocaya imzalatılması,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Proje hesap açım dilekçelerinin hazırlanmasında yardımcı olunması ve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ilgili dilekçenin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Strateji Geliştirme Daire Başkanlığı’na verilmesinin sağlanması,</a:t>
            </a:r>
          </a:p>
          <a:p>
            <a:pPr lvl="0" algn="just">
              <a:defRPr/>
            </a:pPr>
            <a:endParaRPr lang="tr-TR" sz="1600" dirty="0">
              <a:solidFill>
                <a:srgbClr val="02275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644384" y="462744"/>
            <a:ext cx="522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RUTİN FAALİYETLER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03CCB2-0E35-8991-9D71-89519EFF94A8}"/>
              </a:ext>
            </a:extLst>
          </p:cNvPr>
          <p:cNvSpPr txBox="1"/>
          <p:nvPr/>
        </p:nvSpPr>
        <p:spPr>
          <a:xfrm>
            <a:off x="493776" y="1645920"/>
            <a:ext cx="11045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Proje başvurusu yapan hocaların başvuru belgelerinin rektör hocaya imzalatılması,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Proje başvurusu yapan hocaların hukuki belgelerinin incelenmesi ve hukuk bölümü ile konuyla ilgili görüşülmesi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,</a:t>
            </a: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tr-TR" dirty="0" smtClean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Proje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yürütücülerine projelerinin finansal konularında yardımcı olurken, BAP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ve Strateji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Geliştirme Daire Başkanlığı ile görüşülmesi ve proje harcamalarına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ilişkin fatura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dosyalarına erişim sağlanması,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Proje başvurusu yapan hocaların destek mektuplarının hazırlanarak rektör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hocaya imzalatılması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 err="1">
                <a:solidFill>
                  <a:srgbClr val="022756"/>
                </a:solidFill>
                <a:latin typeface="Helvetica" pitchFamily="2" charset="0"/>
              </a:rPr>
              <a:t>Horizon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 Europe Programına koordinatör veya ortak olarak başvurusu yapılan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eşik üstü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puan alan ancak desteklenmeyen projelerin koordinatörlerine TÜBİTAK’ın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Eşik Üstü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Ödül Desteği ile ilgili bilgilendirme yapmak ve ilgili araştırmacıların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TÜBİTAK’ın Eşik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Üstü Ödül Desteğine başvuru yapmalarını sağlamak,</a:t>
            </a:r>
          </a:p>
          <a:p>
            <a:pPr lvl="0" algn="just">
              <a:defRPr/>
            </a:pPr>
            <a:endParaRPr lang="tr-TR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Projesi başlayan proje yürütücülerinin finansal formlarının hazırlanıp Strateji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Daire Başkanlığı’ndan 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gerekli imzaların alınmasından sonra formun bankaya </a:t>
            </a:r>
            <a:r>
              <a:rPr lang="tr-TR" dirty="0" smtClean="0">
                <a:solidFill>
                  <a:srgbClr val="022756"/>
                </a:solidFill>
                <a:latin typeface="Helvetica" pitchFamily="2" charset="0"/>
              </a:rPr>
              <a:t>iletiminin sağlanması</a:t>
            </a:r>
            <a:r>
              <a:rPr lang="tr-TR" dirty="0">
                <a:solidFill>
                  <a:srgbClr val="022756"/>
                </a:solidFill>
                <a:latin typeface="Helvetica" pitchFamily="2" charset="0"/>
              </a:rPr>
              <a:t>,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rgbClr val="022756"/>
              </a:solidFill>
              <a:effectLst/>
              <a:uLnTx/>
              <a:uFillTx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522129-3A3B-9752-BF80-D5855E942B89}"/>
              </a:ext>
            </a:extLst>
          </p:cNvPr>
          <p:cNvSpPr txBox="1"/>
          <p:nvPr/>
        </p:nvSpPr>
        <p:spPr>
          <a:xfrm>
            <a:off x="7891272" y="462744"/>
            <a:ext cx="4976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PROJELERİMİZ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03CCB2-0E35-8991-9D71-89519EFF94A8}"/>
              </a:ext>
            </a:extLst>
          </p:cNvPr>
          <p:cNvSpPr txBox="1"/>
          <p:nvPr/>
        </p:nvSpPr>
        <p:spPr>
          <a:xfrm>
            <a:off x="566928" y="1243584"/>
            <a:ext cx="1097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1600" b="1" u="sng" dirty="0">
                <a:solidFill>
                  <a:srgbClr val="022756"/>
                </a:solidFill>
                <a:latin typeface="Helvetica" pitchFamily="2" charset="0"/>
              </a:rPr>
              <a:t>Yürüttüğümüz Projeler:</a:t>
            </a:r>
          </a:p>
          <a:p>
            <a:pPr lvl="0" algn="just">
              <a:defRPr/>
            </a:pPr>
            <a:endParaRPr lang="tr-TR" sz="16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- 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Erasmus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+ Jean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Monnet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Faaliyetleri Jean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Monnet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Modülleri tarafından desteklenen « 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The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Protection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of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Geographical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Indications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and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Traditional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Speciality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Guaranteed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in 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the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European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Union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Law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» 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Projesi, 2016-2019 (http://eugis.itu.edu.tr)</a:t>
            </a:r>
            <a:endParaRPr lang="tr-TR" sz="16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pPr lvl="0" algn="just">
              <a:defRPr/>
            </a:pPr>
            <a:endParaRPr lang="tr-TR" sz="16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- Türkiye 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Ulusal Ajansı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Eurodesk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Temas Noktaları Mali Destek Programı kapsamında “</a:t>
            </a: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Türkiye </a:t>
            </a:r>
            <a:r>
              <a:rPr lang="tr-TR" sz="1600" dirty="0" err="1" smtClean="0">
                <a:solidFill>
                  <a:srgbClr val="022756"/>
                </a:solidFill>
                <a:latin typeface="Helvetica" pitchFamily="2" charset="0"/>
              </a:rPr>
              <a:t>Eurodesk</a:t>
            </a: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Ağı ile İstanbul’da Erasmus+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Grundtvig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Programı Yaygınlaştırılıyor </a:t>
            </a: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Projesi, 2014 (http://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www </a:t>
            </a: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erasmusplusgrundtvig.itu.edu.tr</a:t>
            </a:r>
            <a:endParaRPr lang="tr-TR" sz="16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endParaRPr lang="tr-TR" sz="16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- AB 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Gençlik Programı kapsamında "Genç İstihdamının Önündeki Engellerin </a:t>
            </a: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Kaldırılması-</a:t>
            </a:r>
            <a:r>
              <a:rPr lang="tr-TR" sz="1600" dirty="0" err="1" smtClean="0">
                <a:solidFill>
                  <a:srgbClr val="022756"/>
                </a:solidFill>
                <a:latin typeface="Helvetica" pitchFamily="2" charset="0"/>
              </a:rPr>
              <a:t>Removing</a:t>
            </a: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the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Barriers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in Front of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The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Youth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Employment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(TR 43 5 2012 R 2 </a:t>
            </a: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Projesi, 2012-2013 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http :://</a:t>
            </a: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www.istyouth.itu edu.tr</a:t>
            </a:r>
            <a:endParaRPr lang="tr-TR" sz="16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endParaRPr lang="tr-TR" sz="1600" dirty="0">
              <a:solidFill>
                <a:srgbClr val="022756"/>
              </a:solidFill>
              <a:latin typeface="Helvetica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tr-TR" sz="1600" b="1" u="sng" dirty="0" smtClean="0">
                <a:solidFill>
                  <a:srgbClr val="022756"/>
                </a:solidFill>
                <a:latin typeface="Helvetica" pitchFamily="2" charset="0"/>
              </a:rPr>
              <a:t>Ortak Olduğumuz Projeler</a:t>
            </a:r>
            <a:endParaRPr lang="tr-TR" sz="1600" b="1" u="sng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endParaRPr lang="tr-TR" sz="16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- “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SAFE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Young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Feel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Environmental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Sustainability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” Projesi 2011</a:t>
            </a:r>
          </a:p>
          <a:p>
            <a:pPr lvl="0" algn="just">
              <a:defRPr/>
            </a:pPr>
            <a:endParaRPr lang="tr-TR" sz="16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- “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Young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European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Active,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Aware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,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Employed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How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to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Work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With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Youth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With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Lower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Chances</a:t>
            </a: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?” Projesi 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2011</a:t>
            </a:r>
          </a:p>
          <a:p>
            <a:pPr lvl="0" algn="just">
              <a:defRPr/>
            </a:pPr>
            <a:endParaRPr lang="tr-TR" sz="1600" dirty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- “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Avrupa Birliği Farkındalığı İstanbul'da Şekilleniyor” Projesi 2011</a:t>
            </a:r>
          </a:p>
          <a:p>
            <a:pPr lvl="0" algn="just">
              <a:defRPr/>
            </a:pPr>
            <a:endParaRPr lang="tr-TR" sz="1600" dirty="0" smtClean="0">
              <a:solidFill>
                <a:srgbClr val="022756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tr-TR" sz="1600" dirty="0" smtClean="0">
                <a:solidFill>
                  <a:srgbClr val="022756"/>
                </a:solidFill>
                <a:latin typeface="Helvetica" pitchFamily="2" charset="0"/>
              </a:rPr>
              <a:t>- “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European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Mobility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of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Youngsters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towards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Green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</a:t>
            </a:r>
            <a:r>
              <a:rPr lang="tr-TR" sz="1600" dirty="0" err="1">
                <a:solidFill>
                  <a:srgbClr val="022756"/>
                </a:solidFill>
                <a:latin typeface="Helvetica" pitchFamily="2" charset="0"/>
              </a:rPr>
              <a:t>Dream</a:t>
            </a:r>
            <a:r>
              <a:rPr lang="tr-TR" sz="1600" dirty="0">
                <a:solidFill>
                  <a:srgbClr val="022756"/>
                </a:solidFill>
                <a:latin typeface="Helvetica" pitchFamily="2" charset="0"/>
              </a:rPr>
              <a:t> EMYGREEN” Projesi 2012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rgbClr val="022756"/>
              </a:solidFill>
              <a:effectLst/>
              <a:uLnTx/>
              <a:uFillTx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</TotalTime>
  <Words>1138</Words>
  <Application>Microsoft Office PowerPoint</Application>
  <PresentationFormat>Geniş ekran</PresentationFormat>
  <Paragraphs>133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Başak Tiniş</cp:lastModifiedBy>
  <cp:revision>115</cp:revision>
  <dcterms:created xsi:type="dcterms:W3CDTF">2016-12-06T09:19:29Z</dcterms:created>
  <dcterms:modified xsi:type="dcterms:W3CDTF">2023-03-29T12:14:49Z</dcterms:modified>
</cp:coreProperties>
</file>